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2" r:id="rId2"/>
    <p:sldMasterId id="2147483674" r:id="rId3"/>
  </p:sldMasterIdLst>
  <p:notesMasterIdLst>
    <p:notesMasterId r:id="rId82"/>
  </p:notesMasterIdLst>
  <p:sldIdLst>
    <p:sldId id="333" r:id="rId4"/>
    <p:sldId id="1231" r:id="rId5"/>
    <p:sldId id="1311" r:id="rId6"/>
    <p:sldId id="1312" r:id="rId7"/>
    <p:sldId id="1313" r:id="rId8"/>
    <p:sldId id="1233" r:id="rId9"/>
    <p:sldId id="1322" r:id="rId10"/>
    <p:sldId id="1324" r:id="rId11"/>
    <p:sldId id="1323" r:id="rId12"/>
    <p:sldId id="1331" r:id="rId13"/>
    <p:sldId id="1330" r:id="rId14"/>
    <p:sldId id="1333" r:id="rId15"/>
    <p:sldId id="1332" r:id="rId16"/>
    <p:sldId id="1334" r:id="rId17"/>
    <p:sldId id="837" r:id="rId18"/>
    <p:sldId id="1336" r:id="rId19"/>
    <p:sldId id="1335" r:id="rId20"/>
    <p:sldId id="1337" r:id="rId21"/>
    <p:sldId id="1338" r:id="rId22"/>
    <p:sldId id="1339" r:id="rId23"/>
    <p:sldId id="1340" r:id="rId24"/>
    <p:sldId id="1341" r:id="rId25"/>
    <p:sldId id="1342" r:id="rId26"/>
    <p:sldId id="1343" r:id="rId27"/>
    <p:sldId id="1344" r:id="rId28"/>
    <p:sldId id="1345" r:id="rId29"/>
    <p:sldId id="1346" r:id="rId30"/>
    <p:sldId id="1347" r:id="rId31"/>
    <p:sldId id="1348" r:id="rId32"/>
    <p:sldId id="1349" r:id="rId33"/>
    <p:sldId id="1351" r:id="rId34"/>
    <p:sldId id="1352" r:id="rId35"/>
    <p:sldId id="1353" r:id="rId36"/>
    <p:sldId id="1355" r:id="rId37"/>
    <p:sldId id="1356" r:id="rId38"/>
    <p:sldId id="1357" r:id="rId39"/>
    <p:sldId id="1358" r:id="rId40"/>
    <p:sldId id="1318" r:id="rId41"/>
    <p:sldId id="1359" r:id="rId42"/>
    <p:sldId id="1360" r:id="rId43"/>
    <p:sldId id="1362" r:id="rId44"/>
    <p:sldId id="1361" r:id="rId45"/>
    <p:sldId id="1363" r:id="rId46"/>
    <p:sldId id="1364" r:id="rId47"/>
    <p:sldId id="1365" r:id="rId48"/>
    <p:sldId id="1366" r:id="rId49"/>
    <p:sldId id="1367" r:id="rId50"/>
    <p:sldId id="1368" r:id="rId51"/>
    <p:sldId id="1369" r:id="rId52"/>
    <p:sldId id="1370" r:id="rId53"/>
    <p:sldId id="1371" r:id="rId54"/>
    <p:sldId id="1372" r:id="rId55"/>
    <p:sldId id="1319" r:id="rId56"/>
    <p:sldId id="1373" r:id="rId57"/>
    <p:sldId id="1374" r:id="rId58"/>
    <p:sldId id="1375" r:id="rId59"/>
    <p:sldId id="1376" r:id="rId60"/>
    <p:sldId id="1377" r:id="rId61"/>
    <p:sldId id="1378" r:id="rId62"/>
    <p:sldId id="1379" r:id="rId63"/>
    <p:sldId id="1320" r:id="rId64"/>
    <p:sldId id="1380" r:id="rId65"/>
    <p:sldId id="1381" r:id="rId66"/>
    <p:sldId id="1382" r:id="rId67"/>
    <p:sldId id="1321" r:id="rId68"/>
    <p:sldId id="1383" r:id="rId69"/>
    <p:sldId id="1384" r:id="rId70"/>
    <p:sldId id="1385" r:id="rId71"/>
    <p:sldId id="1386" r:id="rId72"/>
    <p:sldId id="1387" r:id="rId73"/>
    <p:sldId id="1388" r:id="rId74"/>
    <p:sldId id="1389" r:id="rId75"/>
    <p:sldId id="1390" r:id="rId76"/>
    <p:sldId id="1391" r:id="rId77"/>
    <p:sldId id="1392" r:id="rId78"/>
    <p:sldId id="1393" r:id="rId79"/>
    <p:sldId id="1394" r:id="rId80"/>
    <p:sldId id="357" r:id="rId8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ong.xut@gmail.com" initials="t" lastIdx="1" clrIdx="0">
    <p:extLst>
      <p:ext uri="{19B8F6BF-5375-455C-9EA6-DF929625EA0E}">
        <p15:presenceInfo xmlns:p15="http://schemas.microsoft.com/office/powerpoint/2012/main" userId="d39467f670f332e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70AD47"/>
    <a:srgbClr val="43BB8D"/>
    <a:srgbClr val="0171C5"/>
    <a:srgbClr val="1B8BF1"/>
    <a:srgbClr val="0182DD"/>
    <a:srgbClr val="F3F5F8"/>
    <a:srgbClr val="74C5FF"/>
    <a:srgbClr val="66C0FF"/>
    <a:srgbClr val="0085E2"/>
    <a:srgbClr val="005D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3" autoAdjust="0"/>
    <p:restoredTop sz="83577" autoAdjust="0"/>
  </p:normalViewPr>
  <p:slideViewPr>
    <p:cSldViewPr snapToGrid="0">
      <p:cViewPr varScale="1">
        <p:scale>
          <a:sx n="72" d="100"/>
          <a:sy n="72" d="100"/>
        </p:scale>
        <p:origin x="90" y="366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84" Type="http://schemas.openxmlformats.org/officeDocument/2006/relationships/presProps" Target="presProps.xml"/><Relationship Id="rId16" Type="http://schemas.openxmlformats.org/officeDocument/2006/relationships/slide" Target="slides/slide13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74" Type="http://schemas.openxmlformats.org/officeDocument/2006/relationships/slide" Target="slides/slide71.xml"/><Relationship Id="rId79" Type="http://schemas.openxmlformats.org/officeDocument/2006/relationships/slide" Target="slides/slide76.xml"/><Relationship Id="rId5" Type="http://schemas.openxmlformats.org/officeDocument/2006/relationships/slide" Target="slides/slide2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77" Type="http://schemas.openxmlformats.org/officeDocument/2006/relationships/slide" Target="slides/slide74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80" Type="http://schemas.openxmlformats.org/officeDocument/2006/relationships/slide" Target="slides/slide77.xml"/><Relationship Id="rId85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83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81" Type="http://schemas.openxmlformats.org/officeDocument/2006/relationships/slide" Target="slides/slide78.xml"/><Relationship Id="rId86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Relationship Id="rId87" Type="http://schemas.openxmlformats.org/officeDocument/2006/relationships/tableStyles" Target="tableStyles.xml"/><Relationship Id="rId61" Type="http://schemas.openxmlformats.org/officeDocument/2006/relationships/slide" Target="slides/slide58.xml"/><Relationship Id="rId8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725275-CA03-46FE-B80C-445395B2C8CD}" type="datetimeFigureOut">
              <a:rPr lang="zh-CN" altLang="en-US" smtClean="0"/>
              <a:t>2024/11/4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2E3C26-C9FA-4C5A-B7DA-41A22523D72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01388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0E0E2-7263-44C4-AAA9-733DBA7BD205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18395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0E0E2-7263-44C4-AAA9-733DBA7BD205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71750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0E0E2-7263-44C4-AAA9-733DBA7BD205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94242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0E0E2-7263-44C4-AAA9-733DBA7BD205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20570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0E0E2-7263-44C4-AAA9-733DBA7BD205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18938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0E0E2-7263-44C4-AAA9-733DBA7BD205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11119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0E0E2-7263-44C4-AAA9-733DBA7BD205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32002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0E0E2-7263-44C4-AAA9-733DBA7BD205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34359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0E0E2-7263-44C4-AAA9-733DBA7BD205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88960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0E0E2-7263-44C4-AAA9-733DBA7BD205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18715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0E0E2-7263-44C4-AAA9-733DBA7BD205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76542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0E0E2-7263-44C4-AAA9-733DBA7BD205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724893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0E0E2-7263-44C4-AAA9-733DBA7BD205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735318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0E0E2-7263-44C4-AAA9-733DBA7BD205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376997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0E0E2-7263-44C4-AAA9-733DBA7BD205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766353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0E0E2-7263-44C4-AAA9-733DBA7BD205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277197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0E0E2-7263-44C4-AAA9-733DBA7BD205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2302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0E0E2-7263-44C4-AAA9-733DBA7BD205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27759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0E0E2-7263-44C4-AAA9-733DBA7BD205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983882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0E0E2-7263-44C4-AAA9-733DBA7BD205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965586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0E0E2-7263-44C4-AAA9-733DBA7BD205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153568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0E0E2-7263-44C4-AAA9-733DBA7BD205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4911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0E0E2-7263-44C4-AAA9-733DBA7BD205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666889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0E0E2-7263-44C4-AAA9-733DBA7BD205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470716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0E0E2-7263-44C4-AAA9-733DBA7BD205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161067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0E0E2-7263-44C4-AAA9-733DBA7BD205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612116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0E0E2-7263-44C4-AAA9-733DBA7BD205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79347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0E0E2-7263-44C4-AAA9-733DBA7BD205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185954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0E0E2-7263-44C4-AAA9-733DBA7BD205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881040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0E0E2-7263-44C4-AAA9-733DBA7BD205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673737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0E0E2-7263-44C4-AAA9-733DBA7BD205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868304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0E0E2-7263-44C4-AAA9-733DBA7BD205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277452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0E0E2-7263-44C4-AAA9-733DBA7BD205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50141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0E0E2-7263-44C4-AAA9-733DBA7BD205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554398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0E0E2-7263-44C4-AAA9-733DBA7BD205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190071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0E0E2-7263-44C4-AAA9-733DBA7BD205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73704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0E0E2-7263-44C4-AAA9-733DBA7BD205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169315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0E0E2-7263-44C4-AAA9-733DBA7BD205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239193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0E0E2-7263-44C4-AAA9-733DBA7BD205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784898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0E0E2-7263-44C4-AAA9-733DBA7BD205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710179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0E0E2-7263-44C4-AAA9-733DBA7BD205}" type="slidenum">
              <a:rPr lang="zh-CN" altLang="en-US" smtClean="0"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892651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0E0E2-7263-44C4-AAA9-733DBA7BD205}" type="slidenum">
              <a:rPr lang="zh-CN" altLang="en-US" smtClean="0"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03908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0E0E2-7263-44C4-AAA9-733DBA7BD205}" type="slidenum">
              <a:rPr lang="zh-CN" altLang="en-US" smtClean="0"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753926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0E0E2-7263-44C4-AAA9-733DBA7BD205}" type="slidenum">
              <a:rPr lang="zh-CN" altLang="en-US" smtClean="0"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19577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0E0E2-7263-44C4-AAA9-733DBA7BD205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3475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0E0E2-7263-44C4-AAA9-733DBA7BD205}" type="slidenum">
              <a:rPr lang="zh-CN" altLang="en-US" smtClean="0"/>
              <a:t>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660705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0E0E2-7263-44C4-AAA9-733DBA7BD205}" type="slidenum">
              <a:rPr lang="zh-CN" altLang="en-US" smtClean="0"/>
              <a:t>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49569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0E0E2-7263-44C4-AAA9-733DBA7BD205}" type="slidenum">
              <a:rPr lang="zh-CN" altLang="en-US" smtClean="0"/>
              <a:t>56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684935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0E0E2-7263-44C4-AAA9-733DBA7BD205}" type="slidenum">
              <a:rPr lang="zh-CN" altLang="en-US" smtClean="0"/>
              <a:t>57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038095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0E0E2-7263-44C4-AAA9-733DBA7BD205}" type="slidenum">
              <a:rPr lang="zh-CN" altLang="en-US" smtClean="0"/>
              <a:t>58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863568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0E0E2-7263-44C4-AAA9-733DBA7BD205}" type="slidenum">
              <a:rPr lang="zh-CN" altLang="en-US" smtClean="0"/>
              <a:t>59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153086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0E0E2-7263-44C4-AAA9-733DBA7BD205}" type="slidenum">
              <a:rPr lang="zh-CN" altLang="en-US" smtClean="0"/>
              <a:t>60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279316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0E0E2-7263-44C4-AAA9-733DBA7BD205}" type="slidenum">
              <a:rPr lang="zh-CN" altLang="en-US" smtClean="0"/>
              <a:t>62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38374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0E0E2-7263-44C4-AAA9-733DBA7BD205}" type="slidenum">
              <a:rPr lang="zh-CN" altLang="en-US" smtClean="0"/>
              <a:t>63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062359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0E0E2-7263-44C4-AAA9-733DBA7BD205}" type="slidenum">
              <a:rPr lang="zh-CN" altLang="en-US" smtClean="0"/>
              <a:t>64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79948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0E0E2-7263-44C4-AAA9-733DBA7BD205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874385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0E0E2-7263-44C4-AAA9-733DBA7BD205}" type="slidenum">
              <a:rPr lang="zh-CN" altLang="en-US" smtClean="0"/>
              <a:t>66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141113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0E0E2-7263-44C4-AAA9-733DBA7BD205}" type="slidenum">
              <a:rPr lang="zh-CN" altLang="en-US" smtClean="0"/>
              <a:t>67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224449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0E0E2-7263-44C4-AAA9-733DBA7BD205}" type="slidenum">
              <a:rPr lang="zh-CN" altLang="en-US" smtClean="0"/>
              <a:t>68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7697169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0E0E2-7263-44C4-AAA9-733DBA7BD205}" type="slidenum">
              <a:rPr lang="zh-CN" altLang="en-US" smtClean="0"/>
              <a:t>69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813780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0E0E2-7263-44C4-AAA9-733DBA7BD205}" type="slidenum">
              <a:rPr lang="zh-CN" altLang="en-US" smtClean="0"/>
              <a:t>70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271822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0E0E2-7263-44C4-AAA9-733DBA7BD205}" type="slidenum">
              <a:rPr lang="zh-CN" altLang="en-US" smtClean="0"/>
              <a:t>71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0038629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0E0E2-7263-44C4-AAA9-733DBA7BD205}" type="slidenum">
              <a:rPr lang="zh-CN" altLang="en-US" smtClean="0"/>
              <a:t>72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239369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0E0E2-7263-44C4-AAA9-733DBA7BD205}" type="slidenum">
              <a:rPr lang="zh-CN" altLang="en-US" smtClean="0"/>
              <a:t>73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8782407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0E0E2-7263-44C4-AAA9-733DBA7BD205}" type="slidenum">
              <a:rPr lang="zh-CN" altLang="en-US" smtClean="0"/>
              <a:t>74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4201818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0E0E2-7263-44C4-AAA9-733DBA7BD205}" type="slidenum">
              <a:rPr lang="zh-CN" altLang="en-US" smtClean="0"/>
              <a:t>75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96744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0E0E2-7263-44C4-AAA9-733DBA7BD205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0873213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0E0E2-7263-44C4-AAA9-733DBA7BD205}" type="slidenum">
              <a:rPr lang="zh-CN" altLang="en-US" smtClean="0"/>
              <a:t>76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097891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0E0E2-7263-44C4-AAA9-733DBA7BD205}" type="slidenum">
              <a:rPr lang="zh-CN" altLang="en-US" smtClean="0"/>
              <a:t>77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4217126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0E0E2-7263-44C4-AAA9-733DBA7BD205}" type="slidenum">
              <a:rPr lang="zh-CN" altLang="en-US" smtClean="0"/>
              <a:t>78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31219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0E0E2-7263-44C4-AAA9-733DBA7BD205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82541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0E0E2-7263-44C4-AAA9-733DBA7BD205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61894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22363"/>
            <a:ext cx="103632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E926A-803E-4C24-8FCC-5BBBF45FC623}" type="datetime1">
              <a:rPr lang="zh-CN" altLang="en-US" smtClean="0"/>
              <a:t>2024/11/4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222C5-DF54-4BD7-B776-8C19CDAF53B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32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1A962B-3243-4801-8419-B2E839015F21}" type="datetime1">
              <a:rPr lang="zh-CN" altLang="en-US" smtClean="0"/>
              <a:t>2024/11/4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222C5-DF54-4BD7-B776-8C19CDAF53B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04CB4-AF42-4436-A2B8-7061E15975AC}" type="datetime1">
              <a:rPr lang="zh-CN" altLang="en-US" smtClean="0"/>
              <a:t>2024/11/4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222C5-DF54-4BD7-B776-8C19CDAF53B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3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3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538FA-90CA-4252-AA0F-8243F3827F33}" type="datetime1">
              <a:rPr lang="zh-CN" altLang="en-US" smtClean="0"/>
              <a:t>2024/11/4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222C5-DF54-4BD7-B776-8C19CDAF53B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/>
          <p:cNvSpPr/>
          <p:nvPr userDrawn="1"/>
        </p:nvSpPr>
        <p:spPr>
          <a:xfrm>
            <a:off x="1" y="409580"/>
            <a:ext cx="124800" cy="55006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9" name="文本占位符 28"/>
          <p:cNvSpPr>
            <a:spLocks noGrp="1"/>
          </p:cNvSpPr>
          <p:nvPr>
            <p:ph type="body" sz="quarter" idx="10"/>
          </p:nvPr>
        </p:nvSpPr>
        <p:spPr>
          <a:xfrm>
            <a:off x="216000" y="392985"/>
            <a:ext cx="6557333" cy="416571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buNone/>
              <a:defRPr lang="zh-CN" altLang="en-US" sz="2400" kern="1200" dirty="0" smtClean="0">
                <a:solidFill>
                  <a:schemeClr val="accent1"/>
                </a:solidFill>
                <a:latin typeface="+mj-ea"/>
                <a:ea typeface="+mj-ea"/>
                <a:cs typeface="+mn-cs"/>
              </a:defRPr>
            </a:lvl1pPr>
          </a:lstStyle>
          <a:p>
            <a:pPr lvl="0"/>
            <a:r>
              <a:rPr lang="zh-CN" altLang="en-US" dirty="0"/>
              <a:t>单击此处编辑</a:t>
            </a:r>
          </a:p>
        </p:txBody>
      </p:sp>
      <p:sp>
        <p:nvSpPr>
          <p:cNvPr id="30" name="文本占位符 28"/>
          <p:cNvSpPr>
            <a:spLocks noGrp="1"/>
          </p:cNvSpPr>
          <p:nvPr>
            <p:ph type="body" sz="quarter" idx="11"/>
          </p:nvPr>
        </p:nvSpPr>
        <p:spPr>
          <a:xfrm>
            <a:off x="216000" y="712622"/>
            <a:ext cx="6557333" cy="323301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buNone/>
              <a:defRPr lang="zh-CN" altLang="en-US" sz="16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+mn-cs"/>
              </a:defRPr>
            </a:lvl1pPr>
          </a:lstStyle>
          <a:p>
            <a:pPr lvl="0"/>
            <a:r>
              <a:rPr lang="zh-CN" altLang="en-US" dirty="0"/>
              <a:t>单击此处编辑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22363"/>
            <a:ext cx="103632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40705-1469-4367-9AD0-E4AD1C53427F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2024/11/4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7BB22-3E4D-41FB-815A-3BDD6321A113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2024/11/4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3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8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5D517-7B16-49C1-8DF9-79946D5593E8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2024/11/4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CEFE1-DA83-4831-835B-9AA1D2308D48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2024/11/4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9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3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3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66B29-02ED-4507-AD0B-5E2763187CDE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2024/11/4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2EDC59-DA46-4D5A-B4B5-98C985010F03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2024/11/4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59BAE6-9A8D-4518-9596-B1187BF13CB9}" type="datetime1">
              <a:rPr lang="zh-CN" altLang="en-US" smtClean="0"/>
              <a:t>2024/11/4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222C5-DF54-4BD7-B776-8C19CDAF53B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509E0-6C13-4A35-8EB3-5D844E12C669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2024/11/4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30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BF8BDC-079D-4B4D-87D2-CDBA96C8C3E9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2024/11/4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30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B74EC-EDD0-4BA3-8293-11888C46CA98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2024/11/4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5627A-DAB5-4B58-BCCD-F56F5C29DF59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2024/11/4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3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3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67280-DBA8-42CC-9399-5B2378F2B62A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2024/11/4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597CC-E5C8-4871-9881-F8722117E43D}" type="datetime1">
              <a:rPr lang="zh-CN" altLang="en-US" smtClean="0"/>
              <a:t>2024/11/4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222C5-DF54-4BD7-B776-8C19CDAF53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198264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94870C-E0C9-4B4D-A51C-A4A16DCA08D0}" type="datetime1">
              <a:rPr lang="zh-CN" altLang="en-US" smtClean="0"/>
              <a:t>2024/11/4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222C5-DF54-4BD7-B776-8C19CDAF53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185735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87808-BBE8-4691-AEEF-FD499CE54E00}" type="datetime1">
              <a:rPr lang="zh-CN" altLang="en-US" smtClean="0"/>
              <a:t>2024/11/4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222C5-DF54-4BD7-B776-8C19CDAF53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781355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A76D6D-A37F-429C-BDF8-F8BC54E2100B}" type="datetime1">
              <a:rPr lang="zh-CN" altLang="en-US" smtClean="0"/>
              <a:t>2024/11/4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222C5-DF54-4BD7-B776-8C19CDAF53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281427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E121A-6304-4FD8-B187-A18EDC09B5D0}" type="datetime1">
              <a:rPr lang="zh-CN" altLang="en-US" smtClean="0"/>
              <a:t>2024/11/4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222C5-DF54-4BD7-B776-8C19CDAF53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60504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5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70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B319A-1BB5-442D-B982-2F96C65BD1F4}" type="datetime1">
              <a:rPr lang="zh-CN" altLang="en-US" smtClean="0"/>
              <a:t>2024/11/4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222C5-DF54-4BD7-B776-8C19CDAF53B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1009E9-6D8D-4525-93EF-4CB248571512}" type="datetime1">
              <a:rPr lang="zh-CN" altLang="en-US" smtClean="0"/>
              <a:t>2024/11/4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222C5-DF54-4BD7-B776-8C19CDAF53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228320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55423F-9B33-4010-814C-609CFBF53866}" type="datetime1">
              <a:rPr lang="zh-CN" altLang="en-US" smtClean="0"/>
              <a:t>2024/11/4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222C5-DF54-4BD7-B776-8C19CDAF53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301985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E7EFD-8CA6-4514-B82C-4B997AC4D961}" type="datetime1">
              <a:rPr lang="zh-CN" altLang="en-US" smtClean="0"/>
              <a:t>2024/11/4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222C5-DF54-4BD7-B776-8C19CDAF53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879507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zh-CN" dirty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259BD7-F30B-4B55-958D-91782472442D}" type="datetime1">
              <a:rPr lang="zh-CN" altLang="en-US" smtClean="0"/>
              <a:t>2024/11/4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222C5-DF54-4BD7-B776-8C19CDAF53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769902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1EBB3-FA77-417D-832E-F816988527FA}" type="datetime1">
              <a:rPr lang="zh-CN" altLang="en-US" smtClean="0"/>
              <a:t>2024/11/4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222C5-DF54-4BD7-B776-8C19CDAF53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330845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5E919-55F8-4E01-92FD-124F4A1AE5AD}" type="datetime1">
              <a:rPr lang="zh-CN" altLang="en-US" smtClean="0"/>
              <a:t>2024/11/4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222C5-DF54-4BD7-B776-8C19CDAF53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6934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48E46C-0296-458C-A8E4-CA5C673A88DB}" type="datetime1">
              <a:rPr lang="zh-CN" altLang="en-US" smtClean="0"/>
              <a:t>2024/11/4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222C5-DF54-4BD7-B776-8C19CDAF53B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9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3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3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81D64-F29A-45E0-B538-CFAB46CC987D}" type="datetime1">
              <a:rPr lang="zh-CN" altLang="en-US" smtClean="0"/>
              <a:t>2024/11/4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222C5-DF54-4BD7-B776-8C19CDAF53B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F76C2-F677-426C-8E91-35DD4557B45D}" type="datetime1">
              <a:rPr lang="zh-CN" altLang="en-US" smtClean="0"/>
              <a:t>2024/11/4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222C5-DF54-4BD7-B776-8C19CDAF53B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2751C-E349-4729-8311-ECE6A56C61EA}" type="datetime1">
              <a:rPr lang="zh-CN" altLang="en-US" smtClean="0"/>
              <a:t>2024/11/4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222C5-DF54-4BD7-B776-8C19CDAF53B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文本占位符 28"/>
          <p:cNvSpPr>
            <a:spLocks noGrp="1"/>
          </p:cNvSpPr>
          <p:nvPr>
            <p:ph type="body" sz="quarter" idx="10"/>
          </p:nvPr>
        </p:nvSpPr>
        <p:spPr>
          <a:xfrm>
            <a:off x="215900" y="457200"/>
            <a:ext cx="10986347" cy="416560"/>
          </a:xfrm>
        </p:spPr>
        <p:txBody>
          <a:bodyPr>
            <a:noAutofit/>
          </a:bodyPr>
          <a:lstStyle>
            <a:lvl1pPr marL="0" indent="0" algn="l" defTabSz="914400" rtl="0" eaLnBrk="1" latinLnBrk="0" hangingPunct="1">
              <a:buNone/>
              <a:defRPr lang="zh-CN" altLang="en-US" sz="3200" kern="1200" dirty="0" smtClean="0">
                <a:solidFill>
                  <a:srgbClr val="0182DD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矩形 4"/>
          <p:cNvSpPr/>
          <p:nvPr userDrawn="1"/>
        </p:nvSpPr>
        <p:spPr>
          <a:xfrm>
            <a:off x="0" y="500381"/>
            <a:ext cx="115147" cy="375285"/>
          </a:xfrm>
          <a:prstGeom prst="rect">
            <a:avLst/>
          </a:prstGeom>
          <a:solidFill>
            <a:srgbClr val="0182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32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6D897-F76E-41AE-9F67-52890E24F7D5}" type="datetime1">
              <a:rPr lang="zh-CN" altLang="en-US" smtClean="0"/>
              <a:t>2024/11/4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222C5-DF54-4BD7-B776-8C19CDAF53B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F3AC6F-EF95-461A-9A57-8338A3025701}" type="datetime1">
              <a:rPr lang="zh-CN" altLang="en-US" smtClean="0"/>
              <a:t>2024/11/4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7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1222C5-DF54-4BD7-B776-8C19CDAF53B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60CFB8-0F77-4FA2-B042-A9568DD6615E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2024/11/4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C66A8F-C131-450F-B47D-AA2E3759C98A}" type="datetime1">
              <a:rPr lang="zh-CN" altLang="en-US" smtClean="0"/>
              <a:t>2024/11/4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1222C5-DF54-4BD7-B776-8C19CDAF53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5184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5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5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wmf"/><Relationship Id="rId3" Type="http://schemas.openxmlformats.org/officeDocument/2006/relationships/oleObject" Target="../embeddings/oleObject2.bin"/><Relationship Id="rId7" Type="http://schemas.openxmlformats.org/officeDocument/2006/relationships/oleObject" Target="../embeddings/oleObject4.bin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22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21.wmf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21.w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24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5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5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47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4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5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5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5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.bin"/><Relationship Id="rId3" Type="http://schemas.openxmlformats.org/officeDocument/2006/relationships/oleObject" Target="../embeddings/oleObject3.bin"/><Relationship Id="rId7" Type="http://schemas.openxmlformats.org/officeDocument/2006/relationships/oleObject" Target="../embeddings/oleObject6.bin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23.w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22.wmf"/><Relationship Id="rId9" Type="http://schemas.openxmlformats.org/officeDocument/2006/relationships/image" Target="../media/image51.wmf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wmf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5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5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wmf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55.wmf"/><Relationship Id="rId4" Type="http://schemas.openxmlformats.org/officeDocument/2006/relationships/image" Target="../media/image54.wmf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5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5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wmf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53.wmf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wmf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57.wmf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5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59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61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5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5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63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815870" y="2182941"/>
            <a:ext cx="7375336" cy="1906459"/>
          </a:xfrm>
          <a:prstGeom prst="rect">
            <a:avLst/>
          </a:prstGeom>
          <a:solidFill>
            <a:srgbClr val="1B8B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>
            <a:off x="4815870" y="1818925"/>
            <a:ext cx="7375336" cy="354872"/>
          </a:xfrm>
          <a:prstGeom prst="rect">
            <a:avLst/>
          </a:prstGeom>
          <a:pattFill prst="ltUpDiag">
            <a:fgClr>
              <a:srgbClr val="414455"/>
            </a:fgClr>
            <a:bgClr>
              <a:srgbClr val="E8E8E6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075" name="Picture 3" descr="D:\360data\重要数据\桌面\rolled newspaper (5)副本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" y="1818923"/>
            <a:ext cx="4835066" cy="2270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文本框 17"/>
          <p:cNvSpPr txBox="1"/>
          <p:nvPr/>
        </p:nvSpPr>
        <p:spPr>
          <a:xfrm>
            <a:off x="5335961" y="610587"/>
            <a:ext cx="6335154" cy="906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机器学习概论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DD927-E55F-4D12-BD2D-8ABE6C912713}" type="slidenum">
              <a:rPr lang="zh-CN" altLang="en-US" smtClean="0"/>
              <a:t>1</a:t>
            </a:fld>
            <a:endParaRPr lang="zh-CN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682" b="91667" l="2616" r="48491">
                        <a14:foregroundMark x1="26559" y1="44318" x2="16499" y2="53030"/>
                      </a14:backgroundRemoval>
                    </a14:imgEffect>
                  </a14:imgLayer>
                </a14:imgProps>
              </a:ext>
            </a:extLst>
          </a:blip>
          <a:srcRect l="2347" t="6413" r="52707" b="8975"/>
          <a:stretch/>
        </p:blipFill>
        <p:spPr>
          <a:xfrm>
            <a:off x="112145" y="1"/>
            <a:ext cx="1820172" cy="1820172"/>
          </a:xfrm>
          <a:prstGeom prst="rect">
            <a:avLst/>
          </a:prstGeom>
        </p:spPr>
      </p:pic>
      <p:sp>
        <p:nvSpPr>
          <p:cNvPr id="27" name="文本框 26"/>
          <p:cNvSpPr txBox="1"/>
          <p:nvPr/>
        </p:nvSpPr>
        <p:spPr>
          <a:xfrm>
            <a:off x="5652842" y="2327762"/>
            <a:ext cx="5721381" cy="1069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4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聚类方法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719BDD7-0943-F29B-BD94-B1C55518E089}"/>
              </a:ext>
            </a:extLst>
          </p:cNvPr>
          <p:cNvSpPr txBox="1"/>
          <p:nvPr/>
        </p:nvSpPr>
        <p:spPr>
          <a:xfrm>
            <a:off x="1547368" y="4440747"/>
            <a:ext cx="9097263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zh-CN" altLang="en-US" sz="2800" dirty="0"/>
              <a:t>主讲人：何向南</a:t>
            </a:r>
            <a:endParaRPr lang="en-US" altLang="zh-CN" sz="2800" dirty="0"/>
          </a:p>
          <a:p>
            <a:pPr algn="ctr"/>
            <a:r>
              <a:rPr lang="en-US" altLang="zh-CN" sz="2400" dirty="0"/>
              <a:t>4 Nov 2024</a:t>
            </a:r>
          </a:p>
          <a:p>
            <a:pPr algn="ctr"/>
            <a:r>
              <a:rPr lang="en-US" altLang="zh-CN" sz="2400" dirty="0"/>
              <a:t>hexn@ustc.edu.cn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684334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706356"/>
            <a:ext cx="10515600" cy="4765563"/>
          </a:xfrm>
        </p:spPr>
        <p:txBody>
          <a:bodyPr>
            <a:normAutofit fontScale="92500"/>
          </a:bodyPr>
          <a:lstStyle/>
          <a:p>
            <a:pPr>
              <a:lnSpc>
                <a:spcPct val="200000"/>
              </a:lnSpc>
            </a:pPr>
            <a:r>
              <a:rPr lang="zh-CN" altLang="en-US" b="1" dirty="0">
                <a:solidFill>
                  <a:srgbClr val="C00000"/>
                </a:solidFill>
              </a:rPr>
              <a:t>常见的聚类方法</a:t>
            </a:r>
            <a:endParaRPr lang="en-US" altLang="zh-CN" b="1" dirty="0">
              <a:solidFill>
                <a:srgbClr val="C00000"/>
              </a:solidFill>
            </a:endParaRPr>
          </a:p>
          <a:p>
            <a:pPr lvl="1">
              <a:lnSpc>
                <a:spcPct val="200000"/>
              </a:lnSpc>
            </a:pPr>
            <a:r>
              <a:rPr lang="en-US" altLang="zh-CN" dirty="0"/>
              <a:t>K</a:t>
            </a:r>
            <a:r>
              <a:rPr lang="zh-CN" altLang="en-US" dirty="0"/>
              <a:t>均值聚类</a:t>
            </a:r>
            <a:endParaRPr lang="en-US" altLang="zh-CN" dirty="0"/>
          </a:p>
          <a:p>
            <a:pPr lvl="1">
              <a:lnSpc>
                <a:spcPct val="200000"/>
              </a:lnSpc>
            </a:pPr>
            <a:r>
              <a:rPr lang="zh-CN" altLang="en-US" dirty="0"/>
              <a:t>层次聚类</a:t>
            </a:r>
            <a:endParaRPr lang="en-US" altLang="zh-CN" dirty="0"/>
          </a:p>
          <a:p>
            <a:pPr lvl="1">
              <a:lnSpc>
                <a:spcPct val="200000"/>
              </a:lnSpc>
            </a:pPr>
            <a:r>
              <a:rPr lang="zh-CN" altLang="en-US" dirty="0"/>
              <a:t>基于密度聚类</a:t>
            </a:r>
            <a:endParaRPr lang="en-US" altLang="zh-CN" dirty="0"/>
          </a:p>
          <a:p>
            <a:pPr lvl="1">
              <a:lnSpc>
                <a:spcPct val="200000"/>
              </a:lnSpc>
            </a:pPr>
            <a:r>
              <a:rPr lang="zh-CN" altLang="en-US" dirty="0"/>
              <a:t>模糊聚类初阶</a:t>
            </a:r>
            <a:endParaRPr lang="en-US" altLang="zh-CN" dirty="0"/>
          </a:p>
          <a:p>
            <a:pPr>
              <a:lnSpc>
                <a:spcPct val="200000"/>
              </a:lnSpc>
            </a:pPr>
            <a:r>
              <a:rPr lang="zh-CN" altLang="en-US" dirty="0"/>
              <a:t>聚类问题的评估</a:t>
            </a:r>
            <a:endParaRPr lang="en-US" altLang="zh-CN" dirty="0"/>
          </a:p>
          <a:p>
            <a:pPr>
              <a:lnSpc>
                <a:spcPct val="200000"/>
              </a:lnSpc>
            </a:pPr>
            <a:endParaRPr lang="en-US" altLang="zh-CN" dirty="0"/>
          </a:p>
        </p:txBody>
      </p:sp>
      <p:cxnSp>
        <p:nvCxnSpPr>
          <p:cNvPr id="5" name="直接连接符 4"/>
          <p:cNvCxnSpPr/>
          <p:nvPr/>
        </p:nvCxnSpPr>
        <p:spPr>
          <a:xfrm>
            <a:off x="796" y="404665"/>
            <a:ext cx="12190413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流程图: 离页连接符 5"/>
          <p:cNvSpPr/>
          <p:nvPr/>
        </p:nvSpPr>
        <p:spPr>
          <a:xfrm>
            <a:off x="9984433" y="332658"/>
            <a:ext cx="1584176" cy="1080119"/>
          </a:xfrm>
          <a:prstGeom prst="flowChartOffpageConnector">
            <a:avLst/>
          </a:prstGeom>
          <a:solidFill>
            <a:srgbClr val="1B8B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TextBox 3"/>
          <p:cNvSpPr txBox="1"/>
          <p:nvPr/>
        </p:nvSpPr>
        <p:spPr>
          <a:xfrm>
            <a:off x="10171227" y="571922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本节目录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D286681C-5D75-EB8A-1656-F0E8F6267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222C5-DF54-4BD7-B776-8C19CDAF53BB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99430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796" y="404665"/>
            <a:ext cx="12190413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流程图: 离页连接符 2"/>
          <p:cNvSpPr/>
          <p:nvPr/>
        </p:nvSpPr>
        <p:spPr>
          <a:xfrm>
            <a:off x="9984433" y="332658"/>
            <a:ext cx="1584176" cy="1080119"/>
          </a:xfrm>
          <a:prstGeom prst="flowChartOffpageConnector">
            <a:avLst/>
          </a:prstGeom>
          <a:solidFill>
            <a:srgbClr val="1B8B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0171227" y="571922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常见方法</a:t>
            </a:r>
          </a:p>
        </p:txBody>
      </p:sp>
      <p:sp>
        <p:nvSpPr>
          <p:cNvPr id="7" name="Rectangle 6"/>
          <p:cNvSpPr/>
          <p:nvPr/>
        </p:nvSpPr>
        <p:spPr>
          <a:xfrm>
            <a:off x="332515" y="760972"/>
            <a:ext cx="11526974" cy="4700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常见的聚类方法</a:t>
            </a:r>
            <a:endParaRPr lang="en-US" altLang="zh-CN" sz="2400" b="1" dirty="0">
              <a:solidFill>
                <a:srgbClr val="C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9" name="Rectangle 6"/>
          <p:cNvSpPr/>
          <p:nvPr/>
        </p:nvSpPr>
        <p:spPr>
          <a:xfrm>
            <a:off x="484915" y="1808101"/>
            <a:ext cx="110493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通常将聚类方法分为层次的（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Hierarchical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）与划分的（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Partitional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）两种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1659" y="3387981"/>
            <a:ext cx="9501809" cy="3170141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6539378" y="2477498"/>
            <a:ext cx="385233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200" dirty="0"/>
              <a:t>划分聚类</a:t>
            </a:r>
            <a:endParaRPr lang="en-US" altLang="zh-CN" sz="2200" dirty="0"/>
          </a:p>
          <a:p>
            <a:pPr algn="ctr">
              <a:lnSpc>
                <a:spcPct val="150000"/>
              </a:lnSpc>
            </a:pPr>
            <a:r>
              <a:rPr lang="zh-CN" altLang="en-US" sz="2200" dirty="0"/>
              <a:t>简单将样本划分为不重叠的簇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1946624" y="2477498"/>
            <a:ext cx="300595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200" dirty="0"/>
              <a:t>层次聚类</a:t>
            </a:r>
            <a:endParaRPr lang="en-US" altLang="zh-CN" sz="2200" dirty="0"/>
          </a:p>
          <a:p>
            <a:pPr algn="ctr">
              <a:lnSpc>
                <a:spcPct val="150000"/>
              </a:lnSpc>
            </a:pPr>
            <a:r>
              <a:rPr lang="zh-CN" altLang="en-US" sz="2200" dirty="0"/>
              <a:t>树状形式的嵌套簇集合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BA3BE0C-B01D-A2B0-DD0F-2D471A4F8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222C5-DF54-4BD7-B776-8C19CDAF53BB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57011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1313" y="4021121"/>
            <a:ext cx="6812224" cy="2098454"/>
          </a:xfrm>
          <a:prstGeom prst="rect">
            <a:avLst/>
          </a:prstGeom>
        </p:spPr>
      </p:pic>
      <p:cxnSp>
        <p:nvCxnSpPr>
          <p:cNvPr id="2" name="直接连接符 1"/>
          <p:cNvCxnSpPr/>
          <p:nvPr/>
        </p:nvCxnSpPr>
        <p:spPr>
          <a:xfrm>
            <a:off x="796" y="404665"/>
            <a:ext cx="12190413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流程图: 离页连接符 2"/>
          <p:cNvSpPr/>
          <p:nvPr/>
        </p:nvSpPr>
        <p:spPr>
          <a:xfrm>
            <a:off x="9984433" y="332658"/>
            <a:ext cx="1584176" cy="1080119"/>
          </a:xfrm>
          <a:prstGeom prst="flowChartOffpageConnector">
            <a:avLst/>
          </a:prstGeom>
          <a:solidFill>
            <a:srgbClr val="1B8B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0171227" y="571922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常见方法</a:t>
            </a:r>
          </a:p>
        </p:txBody>
      </p:sp>
      <p:sp>
        <p:nvSpPr>
          <p:cNvPr id="7" name="Rectangle 6"/>
          <p:cNvSpPr/>
          <p:nvPr/>
        </p:nvSpPr>
        <p:spPr>
          <a:xfrm>
            <a:off x="332515" y="760972"/>
            <a:ext cx="11526974" cy="4700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常见的聚类方法</a:t>
            </a:r>
            <a:endParaRPr lang="en-US" altLang="zh-CN" sz="2400" b="1" dirty="0">
              <a:solidFill>
                <a:srgbClr val="C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9" name="Rectangle 6"/>
          <p:cNvSpPr/>
          <p:nvPr/>
        </p:nvSpPr>
        <p:spPr>
          <a:xfrm>
            <a:off x="484915" y="1808101"/>
            <a:ext cx="11049300" cy="18940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层次聚类（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Hierarchical Clustering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）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257300" lvl="2" indent="-342900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叶节点</a:t>
            </a:r>
            <a:r>
              <a:rPr lang="zh-CN" altLang="en-US" sz="24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一般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为单个样本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257300" lvl="2" indent="-342900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整体呈树状结构，除叶节点外，每个节点是子节点的并集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1" name="右箭头 10"/>
          <p:cNvSpPr/>
          <p:nvPr/>
        </p:nvSpPr>
        <p:spPr>
          <a:xfrm>
            <a:off x="5891745" y="4736592"/>
            <a:ext cx="411480" cy="6675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6DA8E2C-F97C-53B0-3759-C1F76E536E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222C5-DF54-4BD7-B776-8C19CDAF53BB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66424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796" y="404665"/>
            <a:ext cx="12190413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流程图: 离页连接符 2"/>
          <p:cNvSpPr/>
          <p:nvPr/>
        </p:nvSpPr>
        <p:spPr>
          <a:xfrm>
            <a:off x="9984433" y="332658"/>
            <a:ext cx="1584176" cy="1080119"/>
          </a:xfrm>
          <a:prstGeom prst="flowChartOffpageConnector">
            <a:avLst/>
          </a:prstGeom>
          <a:solidFill>
            <a:srgbClr val="1B8B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0171227" y="571922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常见方法</a:t>
            </a:r>
          </a:p>
        </p:txBody>
      </p:sp>
      <p:sp>
        <p:nvSpPr>
          <p:cNvPr id="7" name="Rectangle 6"/>
          <p:cNvSpPr/>
          <p:nvPr/>
        </p:nvSpPr>
        <p:spPr>
          <a:xfrm>
            <a:off x="332515" y="760972"/>
            <a:ext cx="11526974" cy="4700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常见的聚类方法</a:t>
            </a:r>
            <a:endParaRPr lang="en-US" altLang="zh-CN" sz="2400" b="1" dirty="0">
              <a:solidFill>
                <a:srgbClr val="C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9" name="Rectangle 6"/>
          <p:cNvSpPr/>
          <p:nvPr/>
        </p:nvSpPr>
        <p:spPr>
          <a:xfrm>
            <a:off x="484915" y="1808101"/>
            <a:ext cx="11049300" cy="19595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划分聚类（</a:t>
            </a:r>
            <a:r>
              <a:rPr lang="en-US" altLang="zh-CN" sz="24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Partitional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Clustering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）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257300" lvl="2" indent="-342900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每个对象恰在一个子集（簇）中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257300" lvl="2" indent="-342900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簇与簇之间相互不重叠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6330" y="3968496"/>
            <a:ext cx="6106470" cy="1843948"/>
          </a:xfrm>
          <a:prstGeom prst="rect">
            <a:avLst/>
          </a:prstGeom>
        </p:spPr>
      </p:pic>
      <p:sp>
        <p:nvSpPr>
          <p:cNvPr id="11" name="右箭头 10"/>
          <p:cNvSpPr/>
          <p:nvPr/>
        </p:nvSpPr>
        <p:spPr>
          <a:xfrm>
            <a:off x="5891745" y="4736592"/>
            <a:ext cx="411480" cy="6675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5E7D76E-FEE5-9CA1-1E03-D25EF238A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222C5-DF54-4BD7-B776-8C19CDAF53BB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3329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796" y="404665"/>
            <a:ext cx="12190413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流程图: 离页连接符 2"/>
          <p:cNvSpPr/>
          <p:nvPr/>
        </p:nvSpPr>
        <p:spPr>
          <a:xfrm>
            <a:off x="9984433" y="332658"/>
            <a:ext cx="1584176" cy="1080119"/>
          </a:xfrm>
          <a:prstGeom prst="flowChartOffpageConnector">
            <a:avLst/>
          </a:prstGeom>
          <a:solidFill>
            <a:srgbClr val="1B8B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0171227" y="571922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常见方法</a:t>
            </a:r>
          </a:p>
        </p:txBody>
      </p:sp>
      <p:sp>
        <p:nvSpPr>
          <p:cNvPr id="7" name="Rectangle 6"/>
          <p:cNvSpPr/>
          <p:nvPr/>
        </p:nvSpPr>
        <p:spPr>
          <a:xfrm>
            <a:off x="332515" y="760972"/>
            <a:ext cx="11526974" cy="4985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其他区分规则</a:t>
            </a:r>
            <a:endParaRPr lang="en-US" altLang="zh-CN" sz="2400" b="1" dirty="0">
              <a:solidFill>
                <a:srgbClr val="C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9" name="Rectangle 6"/>
          <p:cNvSpPr/>
          <p:nvPr/>
        </p:nvSpPr>
        <p:spPr>
          <a:xfrm>
            <a:off x="484915" y="1808101"/>
            <a:ext cx="11049300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互斥（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Exclusive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）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sz="24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v.s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. 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重叠 （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Non-exclusive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） </a:t>
            </a:r>
            <a:r>
              <a:rPr lang="en-US" altLang="zh-CN" sz="24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v.s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. 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模糊（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Fuzzy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）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257300" lvl="2" indent="-342900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在非互斥（重叠）聚类中，每个样本可能属于多个簇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714500" lvl="3" indent="-342900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某种意义上，与多标签分类相对应</a:t>
            </a:r>
            <a:endParaRPr lang="en-US" altLang="zh-CN" sz="20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257300" lvl="2" indent="-342900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在模糊聚类中，每个样本以一定</a:t>
            </a:r>
            <a:r>
              <a:rPr lang="zh-CN" altLang="en-US" sz="2400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从属度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隶属于不同的簇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714500" lvl="3" indent="-342900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对于单个样本，隶属于所有簇的从属度之和应为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1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（归一化要求）</a:t>
            </a:r>
            <a:endParaRPr lang="en-US" altLang="zh-CN" sz="20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同构（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Homogeneous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） </a:t>
            </a:r>
            <a:r>
              <a:rPr lang="en-US" altLang="zh-CN" sz="24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v.s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. 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异构（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Heterogeneous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）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257300" lvl="2" indent="-342900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不同的簇可能具有不同的规模、形状、密度等属性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7CA4655-7A32-4E30-1B42-A11BDAF228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222C5-DF54-4BD7-B776-8C19CDAF53BB}" type="slidenum">
              <a:rPr lang="zh-CN" altLang="en-US" smtClean="0"/>
              <a:t>14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61493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706356"/>
            <a:ext cx="10515600" cy="4765563"/>
          </a:xfrm>
        </p:spPr>
        <p:txBody>
          <a:bodyPr>
            <a:normAutofit fontScale="92500"/>
          </a:bodyPr>
          <a:lstStyle/>
          <a:p>
            <a:pPr>
              <a:lnSpc>
                <a:spcPct val="200000"/>
              </a:lnSpc>
            </a:pPr>
            <a:r>
              <a:rPr lang="zh-CN" altLang="en-US" b="1" dirty="0">
                <a:solidFill>
                  <a:srgbClr val="C00000"/>
                </a:solidFill>
              </a:rPr>
              <a:t>常见的聚类方法</a:t>
            </a:r>
            <a:endParaRPr lang="en-US" altLang="zh-CN" b="1" dirty="0">
              <a:solidFill>
                <a:srgbClr val="C00000"/>
              </a:solidFill>
            </a:endParaRPr>
          </a:p>
          <a:p>
            <a:pPr lvl="1">
              <a:lnSpc>
                <a:spcPct val="200000"/>
              </a:lnSpc>
            </a:pPr>
            <a:r>
              <a:rPr lang="en-US" altLang="zh-CN" b="1" dirty="0">
                <a:solidFill>
                  <a:schemeClr val="accent5">
                    <a:lumMod val="75000"/>
                  </a:schemeClr>
                </a:solidFill>
              </a:rPr>
              <a:t>K</a:t>
            </a:r>
            <a:r>
              <a:rPr lang="zh-CN" altLang="en-US" b="1" dirty="0">
                <a:solidFill>
                  <a:schemeClr val="accent5">
                    <a:lumMod val="75000"/>
                  </a:schemeClr>
                </a:solidFill>
              </a:rPr>
              <a:t>均值聚类</a:t>
            </a:r>
            <a:endParaRPr lang="en-US" altLang="zh-CN" b="1" dirty="0">
              <a:solidFill>
                <a:schemeClr val="accent5">
                  <a:lumMod val="75000"/>
                </a:schemeClr>
              </a:solidFill>
            </a:endParaRPr>
          </a:p>
          <a:p>
            <a:pPr lvl="1">
              <a:lnSpc>
                <a:spcPct val="200000"/>
              </a:lnSpc>
            </a:pPr>
            <a:r>
              <a:rPr lang="zh-CN" altLang="en-US" dirty="0"/>
              <a:t>层次聚类</a:t>
            </a:r>
            <a:endParaRPr lang="en-US" altLang="zh-CN" dirty="0"/>
          </a:p>
          <a:p>
            <a:pPr lvl="1">
              <a:lnSpc>
                <a:spcPct val="200000"/>
              </a:lnSpc>
            </a:pPr>
            <a:r>
              <a:rPr lang="zh-CN" altLang="en-US" dirty="0"/>
              <a:t>基于密度聚类</a:t>
            </a:r>
            <a:endParaRPr lang="en-US" altLang="zh-CN" dirty="0"/>
          </a:p>
          <a:p>
            <a:pPr lvl="1">
              <a:lnSpc>
                <a:spcPct val="200000"/>
              </a:lnSpc>
            </a:pPr>
            <a:r>
              <a:rPr lang="zh-CN" altLang="en-US" dirty="0"/>
              <a:t>模糊聚类初阶</a:t>
            </a:r>
            <a:endParaRPr lang="en-US" altLang="zh-CN" dirty="0"/>
          </a:p>
          <a:p>
            <a:pPr>
              <a:lnSpc>
                <a:spcPct val="200000"/>
              </a:lnSpc>
            </a:pPr>
            <a:r>
              <a:rPr lang="zh-CN" altLang="en-US" dirty="0"/>
              <a:t>聚类问题的评估</a:t>
            </a:r>
            <a:endParaRPr lang="en-US" altLang="zh-CN" dirty="0"/>
          </a:p>
          <a:p>
            <a:pPr>
              <a:lnSpc>
                <a:spcPct val="200000"/>
              </a:lnSpc>
            </a:pPr>
            <a:endParaRPr lang="en-US" altLang="zh-CN" dirty="0"/>
          </a:p>
        </p:txBody>
      </p:sp>
      <p:cxnSp>
        <p:nvCxnSpPr>
          <p:cNvPr id="5" name="直接连接符 4"/>
          <p:cNvCxnSpPr/>
          <p:nvPr/>
        </p:nvCxnSpPr>
        <p:spPr>
          <a:xfrm>
            <a:off x="796" y="404665"/>
            <a:ext cx="12190413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流程图: 离页连接符 5"/>
          <p:cNvSpPr/>
          <p:nvPr/>
        </p:nvSpPr>
        <p:spPr>
          <a:xfrm>
            <a:off x="9984433" y="332658"/>
            <a:ext cx="1584176" cy="1080119"/>
          </a:xfrm>
          <a:prstGeom prst="flowChartOffpageConnector">
            <a:avLst/>
          </a:prstGeom>
          <a:solidFill>
            <a:srgbClr val="1B8B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TextBox 3"/>
          <p:cNvSpPr txBox="1"/>
          <p:nvPr/>
        </p:nvSpPr>
        <p:spPr>
          <a:xfrm>
            <a:off x="10171227" y="571922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本节目录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C50AA973-FBCC-8457-5947-A974CC196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222C5-DF54-4BD7-B776-8C19CDAF53BB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6064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796" y="404665"/>
            <a:ext cx="12190413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流程图: 离页连接符 2"/>
          <p:cNvSpPr/>
          <p:nvPr/>
        </p:nvSpPr>
        <p:spPr>
          <a:xfrm>
            <a:off x="9984433" y="332658"/>
            <a:ext cx="1584176" cy="1080119"/>
          </a:xfrm>
          <a:prstGeom prst="flowChartOffpageConnector">
            <a:avLst/>
          </a:prstGeom>
          <a:solidFill>
            <a:srgbClr val="1B8B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0171228" y="571922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先前回顾</a:t>
            </a:r>
          </a:p>
        </p:txBody>
      </p:sp>
      <p:sp>
        <p:nvSpPr>
          <p:cNvPr id="7" name="Rectangle 6"/>
          <p:cNvSpPr/>
          <p:nvPr/>
        </p:nvSpPr>
        <p:spPr>
          <a:xfrm>
            <a:off x="332515" y="760972"/>
            <a:ext cx="11526974" cy="4985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前提：向量空间模型中的质心概念</a:t>
            </a:r>
            <a:endParaRPr lang="en-US" altLang="zh-CN" b="1" dirty="0">
              <a:solidFill>
                <a:srgbClr val="C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0" name="Rectangle 6"/>
          <p:cNvSpPr/>
          <p:nvPr/>
        </p:nvSpPr>
        <p:spPr>
          <a:xfrm>
            <a:off x="332515" y="1655701"/>
            <a:ext cx="10447245" cy="45858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lvl="1" indent="-457200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某种意义上说，由向量表示的样本，可以视作高维空间中的一个点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914400" lvl="1" indent="-457200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由此，“</a:t>
            </a:r>
            <a:r>
              <a:rPr lang="zh-CN" altLang="en-US" sz="2400" u="sng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质心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”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(center /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centroid) 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就是一系列点（样本）的重心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371600" lvl="2" indent="-457200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我们可以用如下公式来计算一类样本的质心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371600" lvl="2" indent="-457200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371600" lvl="2" indent="-457200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371600" lvl="2" indent="-457200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其中，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C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是样本的集合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371600" lvl="2" indent="-457200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3382" y="3878538"/>
            <a:ext cx="2705239" cy="106050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46838" y="3677919"/>
            <a:ext cx="3912650" cy="2883005"/>
          </a:xfrm>
          <a:prstGeom prst="rect">
            <a:avLst/>
          </a:prstGeom>
        </p:spPr>
      </p:pic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113FCC4D-E68E-A45C-63BE-040BE4256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222C5-DF54-4BD7-B776-8C19CDAF53BB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49804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796" y="404665"/>
            <a:ext cx="12190413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流程图: 离页连接符 2"/>
          <p:cNvSpPr/>
          <p:nvPr/>
        </p:nvSpPr>
        <p:spPr>
          <a:xfrm>
            <a:off x="9984433" y="332658"/>
            <a:ext cx="1584176" cy="1080119"/>
          </a:xfrm>
          <a:prstGeom prst="flowChartOffpageConnector">
            <a:avLst/>
          </a:prstGeom>
          <a:solidFill>
            <a:srgbClr val="1B8B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0082261" y="571922"/>
            <a:ext cx="13885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均值聚类</a:t>
            </a:r>
          </a:p>
        </p:txBody>
      </p:sp>
      <p:sp>
        <p:nvSpPr>
          <p:cNvPr id="7" name="Rectangle 6"/>
          <p:cNvSpPr/>
          <p:nvPr/>
        </p:nvSpPr>
        <p:spPr>
          <a:xfrm>
            <a:off x="332515" y="760972"/>
            <a:ext cx="11526974" cy="4700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K-means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聚类的基本思想</a:t>
            </a:r>
            <a:endParaRPr lang="en-US" altLang="zh-CN" sz="2400" b="1" dirty="0">
              <a:solidFill>
                <a:srgbClr val="C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9" name="Rectangle 6"/>
          <p:cNvSpPr/>
          <p:nvPr/>
        </p:nvSpPr>
        <p:spPr>
          <a:xfrm>
            <a:off x="484915" y="1808101"/>
            <a:ext cx="11049300" cy="39292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已知文档由高维向量表征的前提下，簇的中心可以近似反应整个簇的属性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K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均值（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K-means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）聚类的思想，就是通过设定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K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个中心，来形成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K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个簇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257300" lvl="2" indent="-342900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然后，通过不断更新簇中心的向量，来更新聚类的结果，直至收敛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257300" lvl="2" indent="-342900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簇中心的更新依赖于对当前簇中样本的算术平均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257300" lvl="2" indent="-342900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簇中心更新后，根据距离将样本重新分配至不同的簇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257300" lvl="2" indent="-342900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zh-CN" altLang="en-US" sz="2400" b="1" u="sng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收敛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：所有节点的聚类结果不再更新，停止迭代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5600" y="4328882"/>
            <a:ext cx="2458719" cy="2114498"/>
          </a:xfrm>
          <a:prstGeom prst="rect">
            <a:avLst/>
          </a:prstGeom>
          <a:effectLst>
            <a:softEdge rad="50800"/>
          </a:effectLst>
        </p:spPr>
      </p:pic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A917F15-1A59-3B81-1E87-1FB2F1A60B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222C5-DF54-4BD7-B776-8C19CDAF53BB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55802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796" y="404665"/>
            <a:ext cx="12190413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流程图: 离页连接符 2"/>
          <p:cNvSpPr/>
          <p:nvPr/>
        </p:nvSpPr>
        <p:spPr>
          <a:xfrm>
            <a:off x="9984433" y="332658"/>
            <a:ext cx="1584176" cy="1080119"/>
          </a:xfrm>
          <a:prstGeom prst="flowChartOffpageConnector">
            <a:avLst/>
          </a:prstGeom>
          <a:solidFill>
            <a:srgbClr val="1B8B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0082261" y="571922"/>
            <a:ext cx="13885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均值聚类</a:t>
            </a:r>
          </a:p>
        </p:txBody>
      </p:sp>
      <p:sp>
        <p:nvSpPr>
          <p:cNvPr id="7" name="Rectangle 6"/>
          <p:cNvSpPr/>
          <p:nvPr/>
        </p:nvSpPr>
        <p:spPr>
          <a:xfrm>
            <a:off x="332515" y="760972"/>
            <a:ext cx="11526974" cy="4700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K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均值聚类的基本思想</a:t>
            </a:r>
            <a:endParaRPr lang="en-US" altLang="zh-CN" sz="2400" b="1" dirty="0">
              <a:solidFill>
                <a:srgbClr val="C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9" name="Rectangle 6"/>
          <p:cNvSpPr/>
          <p:nvPr/>
        </p:nvSpPr>
        <p:spPr>
          <a:xfrm>
            <a:off x="484915" y="1808101"/>
            <a:ext cx="110493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K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均值（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K-means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）聚类的伪代码如下：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graphicFrame>
        <p:nvGraphicFramePr>
          <p:cNvPr id="8" name="Object 10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29096734"/>
              </p:ext>
            </p:extLst>
          </p:nvPr>
        </p:nvGraphicFramePr>
        <p:xfrm>
          <a:off x="1596557" y="3149600"/>
          <a:ext cx="9063825" cy="23506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3" imgW="9784928" imgH="3177815" progId="Paint.Picture">
                  <p:embed/>
                </p:oleObj>
              </mc:Choice>
              <mc:Fallback>
                <p:oleObj name="Bitmap Image" r:id="rId3" imgW="9784928" imgH="3177815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t="20143"/>
                      <a:stretch>
                        <a:fillRect/>
                      </a:stretch>
                    </p:blipFill>
                    <p:spPr bwMode="auto">
                      <a:xfrm>
                        <a:off x="1596557" y="3149600"/>
                        <a:ext cx="9063825" cy="235066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79E66AD-BEC1-7E0A-FAD2-69ED279FA0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222C5-DF54-4BD7-B776-8C19CDAF53BB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24806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796" y="404665"/>
            <a:ext cx="12190413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流程图: 离页连接符 2"/>
          <p:cNvSpPr/>
          <p:nvPr/>
        </p:nvSpPr>
        <p:spPr>
          <a:xfrm>
            <a:off x="9984433" y="332658"/>
            <a:ext cx="1584176" cy="1080119"/>
          </a:xfrm>
          <a:prstGeom prst="flowChartOffpageConnector">
            <a:avLst/>
          </a:prstGeom>
          <a:solidFill>
            <a:srgbClr val="1B8B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0082261" y="571922"/>
            <a:ext cx="13885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均值聚类</a:t>
            </a:r>
          </a:p>
        </p:txBody>
      </p:sp>
      <p:sp>
        <p:nvSpPr>
          <p:cNvPr id="7" name="Rectangle 6"/>
          <p:cNvSpPr/>
          <p:nvPr/>
        </p:nvSpPr>
        <p:spPr>
          <a:xfrm>
            <a:off x="332515" y="760972"/>
            <a:ext cx="11526974" cy="4985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一个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K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均值聚类的实例</a:t>
            </a:r>
            <a:endParaRPr lang="en-US" altLang="zh-CN" sz="2400" b="1" dirty="0">
              <a:solidFill>
                <a:srgbClr val="C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9" name="Rectangle 6"/>
          <p:cNvSpPr/>
          <p:nvPr/>
        </p:nvSpPr>
        <p:spPr>
          <a:xfrm>
            <a:off x="484915" y="1808101"/>
            <a:ext cx="11049300" cy="5808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第一步：初始中心的选取（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K = 3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的情况下）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8718" y="2689766"/>
            <a:ext cx="5194567" cy="3632387"/>
          </a:xfrm>
          <a:prstGeom prst="rect">
            <a:avLst/>
          </a:prstGeom>
        </p:spPr>
      </p:pic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DE9E032-AE6A-70A4-CDE8-B5A944F2D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222C5-DF54-4BD7-B776-8C19CDAF53BB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23084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796" y="404665"/>
            <a:ext cx="12190413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流程图: 离页连接符 2"/>
          <p:cNvSpPr/>
          <p:nvPr/>
        </p:nvSpPr>
        <p:spPr>
          <a:xfrm>
            <a:off x="9984433" y="332658"/>
            <a:ext cx="1584176" cy="1080119"/>
          </a:xfrm>
          <a:prstGeom prst="flowChartOffpageConnector">
            <a:avLst/>
          </a:prstGeom>
          <a:solidFill>
            <a:srgbClr val="1B8B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0171227" y="571922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问题背景</a:t>
            </a:r>
          </a:p>
        </p:txBody>
      </p:sp>
      <p:sp>
        <p:nvSpPr>
          <p:cNvPr id="7" name="Rectangle 6"/>
          <p:cNvSpPr/>
          <p:nvPr/>
        </p:nvSpPr>
        <p:spPr>
          <a:xfrm>
            <a:off x="332515" y="760972"/>
            <a:ext cx="11526974" cy="4700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时常会面临的困扰</a:t>
            </a:r>
            <a:endParaRPr lang="en-US" altLang="zh-CN" b="1" dirty="0">
              <a:solidFill>
                <a:srgbClr val="C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8" name="Rectangle 6"/>
          <p:cNvSpPr/>
          <p:nvPr/>
        </p:nvSpPr>
        <p:spPr>
          <a:xfrm>
            <a:off x="332515" y="1655701"/>
            <a:ext cx="11049300" cy="38629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数据常有，而标签不常有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257300" lvl="2" indent="-342900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没有标签，无法支撑有监督学习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257300" lvl="2" indent="-342900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然而，无标签数据廉价而易得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accent5">
                    <a:lumMod val="7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  <a:sym typeface="+mn-ea"/>
              </a:rPr>
              <a:t>无标签数据可以提炼何种规律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？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lvl="2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“物以类聚人以群分”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1257935" y="6489290"/>
            <a:ext cx="530942" cy="1708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C621A10-EBC4-3536-67B2-BC272A1658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222C5-DF54-4BD7-B776-8C19CDAF53BB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49408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796" y="404665"/>
            <a:ext cx="12190413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流程图: 离页连接符 2"/>
          <p:cNvSpPr/>
          <p:nvPr/>
        </p:nvSpPr>
        <p:spPr>
          <a:xfrm>
            <a:off x="9984433" y="332658"/>
            <a:ext cx="1584176" cy="1080119"/>
          </a:xfrm>
          <a:prstGeom prst="flowChartOffpageConnector">
            <a:avLst/>
          </a:prstGeom>
          <a:solidFill>
            <a:srgbClr val="1B8B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0082261" y="571922"/>
            <a:ext cx="13885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均值聚类</a:t>
            </a:r>
          </a:p>
        </p:txBody>
      </p:sp>
      <p:sp>
        <p:nvSpPr>
          <p:cNvPr id="7" name="Rectangle 6"/>
          <p:cNvSpPr/>
          <p:nvPr/>
        </p:nvSpPr>
        <p:spPr>
          <a:xfrm>
            <a:off x="332515" y="760972"/>
            <a:ext cx="11526974" cy="4985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一个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K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均值聚类的实例</a:t>
            </a:r>
            <a:endParaRPr lang="en-US" altLang="zh-CN" sz="2400" b="1" dirty="0">
              <a:solidFill>
                <a:srgbClr val="C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9" name="Rectangle 6"/>
          <p:cNvSpPr/>
          <p:nvPr/>
        </p:nvSpPr>
        <p:spPr>
          <a:xfrm>
            <a:off x="484915" y="1808101"/>
            <a:ext cx="110493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第二步：基于初始中心，进行第一次聚类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1893" y="2753810"/>
            <a:ext cx="5188217" cy="3613336"/>
          </a:xfrm>
          <a:prstGeom prst="rect">
            <a:avLst/>
          </a:prstGeom>
        </p:spPr>
      </p:pic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B50766B-38C6-F79D-014E-EB7C75CEA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222C5-DF54-4BD7-B776-8C19CDAF53BB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57003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796" y="404665"/>
            <a:ext cx="12190413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流程图: 离页连接符 2"/>
          <p:cNvSpPr/>
          <p:nvPr/>
        </p:nvSpPr>
        <p:spPr>
          <a:xfrm>
            <a:off x="9984433" y="332658"/>
            <a:ext cx="1584176" cy="1080119"/>
          </a:xfrm>
          <a:prstGeom prst="flowChartOffpageConnector">
            <a:avLst/>
          </a:prstGeom>
          <a:solidFill>
            <a:srgbClr val="1B8B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0082261" y="571922"/>
            <a:ext cx="13885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均值聚类</a:t>
            </a:r>
          </a:p>
        </p:txBody>
      </p:sp>
      <p:sp>
        <p:nvSpPr>
          <p:cNvPr id="7" name="Rectangle 6"/>
          <p:cNvSpPr/>
          <p:nvPr/>
        </p:nvSpPr>
        <p:spPr>
          <a:xfrm>
            <a:off x="332515" y="760972"/>
            <a:ext cx="11526974" cy="4985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一个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K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均值聚类的实例</a:t>
            </a:r>
            <a:endParaRPr lang="en-US" altLang="zh-CN" sz="2400" b="1" dirty="0">
              <a:solidFill>
                <a:srgbClr val="C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9" name="Rectangle 6"/>
          <p:cNvSpPr/>
          <p:nvPr/>
        </p:nvSpPr>
        <p:spPr>
          <a:xfrm>
            <a:off x="484915" y="1808101"/>
            <a:ext cx="110493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第三步：基于聚类结果，更新簇中心的向量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7295" y="2746282"/>
            <a:ext cx="5137414" cy="3600635"/>
          </a:xfrm>
          <a:prstGeom prst="rect">
            <a:avLst/>
          </a:prstGeom>
        </p:spPr>
      </p:pic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363BF17-9B4F-1604-AEAC-15FDD93E9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222C5-DF54-4BD7-B776-8C19CDAF53BB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76075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796" y="404665"/>
            <a:ext cx="12190413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流程图: 离页连接符 2"/>
          <p:cNvSpPr/>
          <p:nvPr/>
        </p:nvSpPr>
        <p:spPr>
          <a:xfrm>
            <a:off x="9984433" y="332658"/>
            <a:ext cx="1584176" cy="1080119"/>
          </a:xfrm>
          <a:prstGeom prst="flowChartOffpageConnector">
            <a:avLst/>
          </a:prstGeom>
          <a:solidFill>
            <a:srgbClr val="1B8B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0082261" y="571922"/>
            <a:ext cx="13885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均值聚类</a:t>
            </a:r>
          </a:p>
        </p:txBody>
      </p:sp>
      <p:sp>
        <p:nvSpPr>
          <p:cNvPr id="7" name="Rectangle 6"/>
          <p:cNvSpPr/>
          <p:nvPr/>
        </p:nvSpPr>
        <p:spPr>
          <a:xfrm>
            <a:off x="332515" y="760972"/>
            <a:ext cx="11526974" cy="4985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一个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K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均值聚类的实例</a:t>
            </a:r>
            <a:endParaRPr lang="en-US" altLang="zh-CN" sz="2400" b="1" dirty="0">
              <a:solidFill>
                <a:srgbClr val="C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9" name="Rectangle 6"/>
          <p:cNvSpPr/>
          <p:nvPr/>
        </p:nvSpPr>
        <p:spPr>
          <a:xfrm>
            <a:off x="484915" y="1808101"/>
            <a:ext cx="110493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第四步：基于更新后的簇中心，再次进行聚类（该步将进行迭代）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7545" y="2849756"/>
            <a:ext cx="5131064" cy="359428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175" y="2849756"/>
            <a:ext cx="5137414" cy="3600635"/>
          </a:xfrm>
          <a:prstGeom prst="rect">
            <a:avLst/>
          </a:prstGeom>
        </p:spPr>
      </p:pic>
      <p:sp>
        <p:nvSpPr>
          <p:cNvPr id="8" name="右箭头 7"/>
          <p:cNvSpPr/>
          <p:nvPr/>
        </p:nvSpPr>
        <p:spPr>
          <a:xfrm>
            <a:off x="6009565" y="4043680"/>
            <a:ext cx="279475" cy="9753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3D6956E-EF59-316B-5DD7-6CB6D15EC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222C5-DF54-4BD7-B776-8C19CDAF53BB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17873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796" y="404665"/>
            <a:ext cx="12190413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流程图: 离页连接符 2"/>
          <p:cNvSpPr/>
          <p:nvPr/>
        </p:nvSpPr>
        <p:spPr>
          <a:xfrm>
            <a:off x="9984433" y="332658"/>
            <a:ext cx="1584176" cy="1080119"/>
          </a:xfrm>
          <a:prstGeom prst="flowChartOffpageConnector">
            <a:avLst/>
          </a:prstGeom>
          <a:solidFill>
            <a:srgbClr val="1B8B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0082261" y="571922"/>
            <a:ext cx="13885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均值聚类</a:t>
            </a:r>
          </a:p>
        </p:txBody>
      </p:sp>
      <p:sp>
        <p:nvSpPr>
          <p:cNvPr id="7" name="Rectangle 6"/>
          <p:cNvSpPr/>
          <p:nvPr/>
        </p:nvSpPr>
        <p:spPr>
          <a:xfrm>
            <a:off x="332515" y="760972"/>
            <a:ext cx="11526974" cy="4985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一个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K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均值聚类的实例</a:t>
            </a:r>
            <a:endParaRPr lang="en-US" altLang="zh-CN" sz="2400" b="1" dirty="0">
              <a:solidFill>
                <a:srgbClr val="C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9" name="Rectangle 6"/>
          <p:cNvSpPr/>
          <p:nvPr/>
        </p:nvSpPr>
        <p:spPr>
          <a:xfrm>
            <a:off x="484915" y="1808101"/>
            <a:ext cx="110493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第五步：基于更新聚类结果，再次更新簇中心（该步将进行迭代）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7769" y="2661827"/>
            <a:ext cx="5156465" cy="3606985"/>
          </a:xfrm>
          <a:prstGeom prst="rect">
            <a:avLst/>
          </a:prstGeom>
        </p:spPr>
      </p:pic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4F3FB22-D6CA-9D84-A993-8182019FD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222C5-DF54-4BD7-B776-8C19CDAF53BB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17198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796" y="404665"/>
            <a:ext cx="12190413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流程图: 离页连接符 2"/>
          <p:cNvSpPr/>
          <p:nvPr/>
        </p:nvSpPr>
        <p:spPr>
          <a:xfrm>
            <a:off x="9984433" y="332658"/>
            <a:ext cx="1584176" cy="1080119"/>
          </a:xfrm>
          <a:prstGeom prst="flowChartOffpageConnector">
            <a:avLst/>
          </a:prstGeom>
          <a:solidFill>
            <a:srgbClr val="1B8B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0082261" y="571922"/>
            <a:ext cx="13885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均值聚类</a:t>
            </a:r>
          </a:p>
        </p:txBody>
      </p:sp>
      <p:sp>
        <p:nvSpPr>
          <p:cNvPr id="7" name="Rectangle 6"/>
          <p:cNvSpPr/>
          <p:nvPr/>
        </p:nvSpPr>
        <p:spPr>
          <a:xfrm>
            <a:off x="332515" y="760972"/>
            <a:ext cx="11526974" cy="4985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K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均值聚类的若干细节</a:t>
            </a:r>
            <a:endParaRPr lang="en-US" altLang="zh-CN" sz="2400" b="1" dirty="0">
              <a:solidFill>
                <a:srgbClr val="C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9" name="Rectangle 6"/>
          <p:cNvSpPr/>
          <p:nvPr/>
        </p:nvSpPr>
        <p:spPr>
          <a:xfrm>
            <a:off x="484915" y="1808101"/>
            <a:ext cx="11049300" cy="45858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K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均值的初始中心往往随机选定，因此不同中心可能导致不同聚类结果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一般而言，簇中心由样本向量的算术平均所决定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样本的归属通常由欧式距离决定，但也可由余弦相似度等指标替代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大多数情况下，聚类过程将在少数几次迭代后收敛（即不再更新）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257300" lvl="2" indent="-342900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也可将停止条件修正为“</a:t>
            </a:r>
            <a:r>
              <a:rPr lang="zh-CN" altLang="en-US" sz="2400" u="sng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低于一定数量的节点变更簇的归属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”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K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均值聚类的复杂度为</a:t>
            </a:r>
            <a:r>
              <a:rPr lang="en-US" altLang="zh-CN" sz="24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O( n * K * I * d )</a:t>
            </a:r>
          </a:p>
          <a:p>
            <a:pPr marL="1257300" lvl="2" indent="-342900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与样本数量（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n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），簇数量（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K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），迭代次数（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I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），向量维度（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d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）相关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2B19CAA-A654-BB74-9663-FCBFA4AF2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222C5-DF54-4BD7-B776-8C19CDAF53BB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07420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796" y="404665"/>
            <a:ext cx="12190413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流程图: 离页连接符 2"/>
          <p:cNvSpPr/>
          <p:nvPr/>
        </p:nvSpPr>
        <p:spPr>
          <a:xfrm>
            <a:off x="9984433" y="332658"/>
            <a:ext cx="1584176" cy="1080119"/>
          </a:xfrm>
          <a:prstGeom prst="flowChartOffpageConnector">
            <a:avLst/>
          </a:prstGeom>
          <a:solidFill>
            <a:srgbClr val="1B8B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0082261" y="571922"/>
            <a:ext cx="13885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均值聚类</a:t>
            </a:r>
          </a:p>
        </p:txBody>
      </p:sp>
      <p:sp>
        <p:nvSpPr>
          <p:cNvPr id="7" name="Rectangle 6"/>
          <p:cNvSpPr/>
          <p:nvPr/>
        </p:nvSpPr>
        <p:spPr>
          <a:xfrm>
            <a:off x="332515" y="760972"/>
            <a:ext cx="11526974" cy="4985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K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均值聚类的效果衡量</a:t>
            </a:r>
            <a:endParaRPr lang="en-US" altLang="zh-CN" sz="2400" b="1" dirty="0">
              <a:solidFill>
                <a:srgbClr val="C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9" name="Rectangle 6"/>
          <p:cNvSpPr/>
          <p:nvPr/>
        </p:nvSpPr>
        <p:spPr>
          <a:xfrm>
            <a:off x="484914" y="1808101"/>
            <a:ext cx="11238999" cy="47974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通常，可采用平方误差和（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Sum of Squared Error, SSE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）衡量聚类效果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由于将样本分配给最近的簇，显然，我们希望</a:t>
            </a:r>
            <a:r>
              <a:rPr lang="zh-CN" altLang="en-US" sz="2400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优化样本到簇中心的距离</a:t>
            </a:r>
            <a:endParaRPr lang="en-US" altLang="zh-CN" sz="2400" dirty="0">
              <a:solidFill>
                <a:srgbClr val="C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257300" lvl="2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为此，我们可以将相应的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SSE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定义为：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714500" lvl="3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其中，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x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为样本，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m</a:t>
            </a:r>
            <a:r>
              <a:rPr lang="en-US" altLang="zh-CN" sz="2400" baseline="-25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i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为簇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C</a:t>
            </a:r>
            <a:r>
              <a:rPr lang="en-US" altLang="zh-CN" sz="2400" baseline="-25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i</a:t>
            </a:r>
            <a:r>
              <a:rPr lang="zh-CN" altLang="en-US" sz="2400" baseline="-25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的中心，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x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属于簇 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C</a:t>
            </a:r>
            <a:r>
              <a:rPr lang="en-US" altLang="zh-CN" sz="2400" baseline="-25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i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257300" lvl="2" indent="-34290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SSE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的另外一种写法：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				</a:t>
            </a:r>
            <a:r>
              <a:rPr lang="en-US" altLang="zh-CN" sz="24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s.t.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,		and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sz="2400" dirty="0" err="1">
                <a:solidFill>
                  <a:srgbClr val="000000"/>
                </a:solidFill>
              </a:rPr>
              <a:t>w</a:t>
            </a:r>
            <a:r>
              <a:rPr lang="en-US" altLang="zh-CN" sz="2400" baseline="-25000" dirty="0" err="1">
                <a:solidFill>
                  <a:srgbClr val="000000"/>
                </a:solidFill>
              </a:rPr>
              <a:t>ij</a:t>
            </a:r>
            <a:r>
              <a:rPr lang="en-US" altLang="zh-CN" sz="2400" dirty="0">
                <a:solidFill>
                  <a:srgbClr val="000000"/>
                </a:solidFill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sym typeface="Symbol" charset="0"/>
              </a:rPr>
              <a:t> {0,1}</a:t>
            </a:r>
            <a:r>
              <a:rPr lang="en-US" altLang="zh-CN" sz="2400" dirty="0">
                <a:solidFill>
                  <a:srgbClr val="000000"/>
                </a:solidFill>
              </a:rPr>
              <a:t> 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显然，面对多个聚类结果时，我们倾向于选择较小的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SSE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对应的结果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当簇数量</a:t>
            </a:r>
            <a:r>
              <a:rPr lang="en-US" altLang="zh-CN" sz="2400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K</a:t>
            </a:r>
            <a:r>
              <a:rPr lang="zh-CN" altLang="en-US" sz="2400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增加时，</a:t>
            </a:r>
            <a:r>
              <a:rPr lang="en-US" altLang="zh-CN" sz="2400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SSE</a:t>
            </a:r>
            <a:r>
              <a:rPr lang="zh-CN" altLang="en-US" sz="2400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一般趋于下降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，因此尽量在同等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K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下比较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SSE</a:t>
            </a:r>
          </a:p>
          <a:p>
            <a:pPr marL="1714500" lvl="3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某个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K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和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SSE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都较小的聚类，显然优于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K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和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SSE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都较大的聚类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graphicFrame>
        <p:nvGraphicFramePr>
          <p:cNvPr id="8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06248927"/>
              </p:ext>
            </p:extLst>
          </p:nvPr>
        </p:nvGraphicFramePr>
        <p:xfrm>
          <a:off x="7151187" y="2854894"/>
          <a:ext cx="3274481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3" imgW="1511280" imgH="457200" progId="Equation.3">
                  <p:embed/>
                </p:oleObj>
              </mc:Choice>
              <mc:Fallback>
                <p:oleObj name="公式" r:id="rId3" imgW="151128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51187" y="2854894"/>
                        <a:ext cx="3274481" cy="990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80808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4">
            <a:extLst>
              <a:ext uri="{FF2B5EF4-FFF2-40B4-BE49-F238E27FC236}">
                <a16:creationId xmlns:a16="http://schemas.microsoft.com/office/drawing/2014/main" id="{90EA29E6-CF6C-8144-A261-4A2774F28C4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04715869"/>
              </p:ext>
            </p:extLst>
          </p:nvPr>
        </p:nvGraphicFramePr>
        <p:xfrm>
          <a:off x="4869834" y="4183949"/>
          <a:ext cx="2766786" cy="793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548728" imgH="444307" progId="Equation.3">
                  <p:embed/>
                </p:oleObj>
              </mc:Choice>
              <mc:Fallback>
                <p:oleObj name="Equation" r:id="rId5" imgW="1548728" imgH="444307" progId="Equation.3">
                  <p:embed/>
                  <p:pic>
                    <p:nvPicPr>
                      <p:cNvPr id="8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69834" y="4183949"/>
                        <a:ext cx="2766786" cy="793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9">
            <a:extLst>
              <a:ext uri="{FF2B5EF4-FFF2-40B4-BE49-F238E27FC236}">
                <a16:creationId xmlns:a16="http://schemas.microsoft.com/office/drawing/2014/main" id="{B71B279A-42EE-2141-B5A3-99258D1A1A9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42874625"/>
              </p:ext>
            </p:extLst>
          </p:nvPr>
        </p:nvGraphicFramePr>
        <p:xfrm>
          <a:off x="8467299" y="4187783"/>
          <a:ext cx="990600" cy="7368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7" imgW="596641" imgH="444307" progId="Equation.3">
                  <p:embed/>
                </p:oleObj>
              </mc:Choice>
              <mc:Fallback>
                <p:oleObj name="公式" r:id="rId7" imgW="596641" imgH="444307" progId="Equation.3">
                  <p:embed/>
                  <p:pic>
                    <p:nvPicPr>
                      <p:cNvPr id="9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67299" y="4187783"/>
                        <a:ext cx="990600" cy="73688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15A7D73-2CBB-875D-8873-63EC0BA6E4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222C5-DF54-4BD7-B776-8C19CDAF53BB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20658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796" y="404665"/>
            <a:ext cx="12190413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流程图: 离页连接符 2"/>
          <p:cNvSpPr/>
          <p:nvPr/>
        </p:nvSpPr>
        <p:spPr>
          <a:xfrm>
            <a:off x="9984433" y="332658"/>
            <a:ext cx="1584176" cy="1080119"/>
          </a:xfrm>
          <a:prstGeom prst="flowChartOffpageConnector">
            <a:avLst/>
          </a:prstGeom>
          <a:solidFill>
            <a:srgbClr val="1B8B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0082261" y="571922"/>
            <a:ext cx="13885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均值聚类</a:t>
            </a:r>
          </a:p>
        </p:txBody>
      </p:sp>
      <p:sp>
        <p:nvSpPr>
          <p:cNvPr id="7" name="Rectangle 6"/>
          <p:cNvSpPr/>
          <p:nvPr/>
        </p:nvSpPr>
        <p:spPr>
          <a:xfrm>
            <a:off x="332515" y="760972"/>
            <a:ext cx="11526974" cy="4985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K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均值聚类的另类解读</a:t>
            </a:r>
            <a:endParaRPr lang="en-US" altLang="zh-CN" sz="2400" b="1" dirty="0">
              <a:solidFill>
                <a:srgbClr val="C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6"/>
              <p:cNvSpPr/>
              <p:nvPr/>
            </p:nvSpPr>
            <p:spPr>
              <a:xfrm>
                <a:off x="484915" y="1808101"/>
                <a:ext cx="11049300" cy="429688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800100" lvl="1" indent="-342900">
                  <a:lnSpc>
                    <a:spcPct val="170000"/>
                  </a:lnSpc>
                  <a:spcBef>
                    <a:spcPts val="400"/>
                  </a:spcBef>
                  <a:spcAft>
                    <a:spcPts val="40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240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+mn-ea"/>
                  </a:rPr>
                  <a:t>从优化</a:t>
                </a:r>
                <a:r>
                  <a:rPr lang="en-US" altLang="zh-CN" sz="240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+mn-ea"/>
                  </a:rPr>
                  <a:t>SSE</a:t>
                </a:r>
                <a:r>
                  <a:rPr lang="zh-CN" altLang="en-US" sz="240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+mn-ea"/>
                  </a:rPr>
                  <a:t>的视角，重新审视</a:t>
                </a:r>
                <a:r>
                  <a:rPr lang="en-US" altLang="zh-CN" sz="240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+mn-ea"/>
                  </a:rPr>
                  <a:t>K</a:t>
                </a:r>
                <a:r>
                  <a:rPr lang="zh-CN" altLang="en-US" sz="240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+mn-ea"/>
                  </a:rPr>
                  <a:t>均值聚类的过程</a:t>
                </a:r>
                <a:endParaRPr lang="en-US" altLang="zh-CN" sz="24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  <a:sym typeface="+mn-ea"/>
                </a:endParaRPr>
              </a:p>
              <a:p>
                <a:pPr marL="800100" lvl="1" indent="-342900">
                  <a:lnSpc>
                    <a:spcPct val="170000"/>
                  </a:lnSpc>
                  <a:spcBef>
                    <a:spcPts val="400"/>
                  </a:spcBef>
                  <a:spcAft>
                    <a:spcPts val="400"/>
                  </a:spcAft>
                  <a:buFont typeface="Arial" panose="020B0604020202020204" pitchFamily="34" charset="0"/>
                  <a:buChar char="•"/>
                </a:pPr>
                <a:endParaRPr lang="en-US" altLang="zh-CN" sz="24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  <a:sym typeface="+mn-ea"/>
                </a:endParaRPr>
              </a:p>
              <a:p>
                <a:pPr marL="1257300" lvl="2" indent="-342900">
                  <a:lnSpc>
                    <a:spcPct val="170000"/>
                  </a:lnSpc>
                  <a:spcBef>
                    <a:spcPts val="400"/>
                  </a:spcBef>
                  <a:spcAft>
                    <a:spcPts val="40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240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+mn-ea"/>
                  </a:rPr>
                  <a:t>当我们沿着其中某个簇中心的方向进行优化时，可得</a:t>
                </a:r>
                <a:endParaRPr lang="en-US" altLang="zh-CN" sz="24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  <a:sym typeface="+mn-ea"/>
                </a:endParaRPr>
              </a:p>
              <a:p>
                <a:pPr marL="1257300" lvl="2" indent="-342900">
                  <a:lnSpc>
                    <a:spcPct val="170000"/>
                  </a:lnSpc>
                  <a:spcBef>
                    <a:spcPts val="400"/>
                  </a:spcBef>
                  <a:spcAft>
                    <a:spcPts val="400"/>
                  </a:spcAft>
                  <a:buFont typeface="Arial" panose="020B0604020202020204" pitchFamily="34" charset="0"/>
                  <a:buChar char="•"/>
                </a:pPr>
                <a:endParaRPr lang="en-US" altLang="zh-CN" sz="24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  <a:sym typeface="+mn-ea"/>
                </a:endParaRPr>
              </a:p>
              <a:p>
                <a:pPr marL="1257300" lvl="2" indent="-342900">
                  <a:lnSpc>
                    <a:spcPct val="150000"/>
                  </a:lnSpc>
                  <a:spcBef>
                    <a:spcPts val="400"/>
                  </a:spcBef>
                  <a:spcAft>
                    <a:spcPts val="40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240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+mn-ea"/>
                  </a:rPr>
                  <a:t>此时，对</a:t>
                </a:r>
                <a:r>
                  <a:rPr lang="en-US" altLang="zh-CN" sz="240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+mn-ea"/>
                  </a:rPr>
                  <a:t>SSE</a:t>
                </a:r>
                <a:r>
                  <a:rPr lang="zh-CN" altLang="en-US" sz="240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+mn-ea"/>
                  </a:rPr>
                  <a:t>关于某个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240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+mn-ea"/>
                  </a:rPr>
                  <a:t>求偏导，显然可得</a:t>
                </a:r>
                <a:endParaRPr lang="en-US" altLang="zh-CN" sz="24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  <a:sym typeface="+mn-ea"/>
                </a:endParaRPr>
              </a:p>
              <a:p>
                <a:pPr marL="1257300" lvl="2" indent="-342900">
                  <a:lnSpc>
                    <a:spcPct val="200000"/>
                  </a:lnSpc>
                  <a:spcBef>
                    <a:spcPts val="400"/>
                  </a:spcBef>
                  <a:spcAft>
                    <a:spcPts val="400"/>
                  </a:spcAft>
                  <a:buFont typeface="Arial" panose="020B0604020202020204" pitchFamily="34" charset="0"/>
                  <a:buChar char="•"/>
                </a:pPr>
                <a:endParaRPr lang="en-US" altLang="zh-CN" sz="24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  <a:sym typeface="+mn-ea"/>
                </a:endParaRPr>
              </a:p>
            </p:txBody>
          </p:sp>
        </mc:Choice>
        <mc:Fallback xmlns="">
          <p:sp>
            <p:nvSpPr>
              <p:cNvPr id="9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915" y="1808101"/>
                <a:ext cx="11049300" cy="429688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0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06109075"/>
              </p:ext>
            </p:extLst>
          </p:nvPr>
        </p:nvGraphicFramePr>
        <p:xfrm>
          <a:off x="4372324" y="2366355"/>
          <a:ext cx="3274481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5" imgW="1511280" imgH="457200" progId="Equation.3">
                  <p:embed/>
                </p:oleObj>
              </mc:Choice>
              <mc:Fallback>
                <p:oleObj name="公式" r:id="rId5" imgW="151128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72324" y="2366355"/>
                        <a:ext cx="3274481" cy="990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80808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/>
              <p:cNvSpPr txBox="1"/>
              <p:nvPr/>
            </p:nvSpPr>
            <p:spPr>
              <a:xfrm>
                <a:off x="3921207" y="4049740"/>
                <a:ext cx="3549305" cy="3958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1">
                              <a:latin typeface="Cambria Math" panose="02040503050406030204" pitchFamily="18" charset="0"/>
                            </a:rPr>
                            <m:t>argmin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∈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1,2,⋯,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𝑑𝑖𝑠𝑡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1207" y="4049740"/>
                <a:ext cx="3549305" cy="395814"/>
              </a:xfrm>
              <a:prstGeom prst="rect">
                <a:avLst/>
              </a:prstGeom>
              <a:blipFill>
                <a:blip r:embed="rId7"/>
                <a:stretch>
                  <a:fillRect l="-2405" r="-2749" b="-276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/>
              <p:cNvSpPr txBox="1"/>
              <p:nvPr/>
            </p:nvSpPr>
            <p:spPr>
              <a:xfrm>
                <a:off x="4958478" y="5424463"/>
                <a:ext cx="2275046" cy="7562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</m:den>
                      </m:f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∑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文本框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8478" y="5424463"/>
                <a:ext cx="2275046" cy="756297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本框 4"/>
          <p:cNvSpPr txBox="1"/>
          <p:nvPr/>
        </p:nvSpPr>
        <p:spPr>
          <a:xfrm>
            <a:off x="7931906" y="5248613"/>
            <a:ext cx="360230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200" dirty="0"/>
              <a:t>这个过程，也正是</a:t>
            </a:r>
            <a:r>
              <a:rPr lang="en-US" altLang="zh-CN" sz="2200" dirty="0"/>
              <a:t>K</a:t>
            </a:r>
            <a:r>
              <a:rPr lang="zh-CN" altLang="en-US" sz="2200" dirty="0"/>
              <a:t>均值聚类重新确定簇中心的过程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C0C201F-1351-1477-FFCF-FE800EFAE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222C5-DF54-4BD7-B776-8C19CDAF53BB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35012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796" y="404665"/>
            <a:ext cx="12190413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流程图: 离页连接符 2"/>
          <p:cNvSpPr/>
          <p:nvPr/>
        </p:nvSpPr>
        <p:spPr>
          <a:xfrm>
            <a:off x="9984433" y="332658"/>
            <a:ext cx="1584176" cy="1080119"/>
          </a:xfrm>
          <a:prstGeom prst="flowChartOffpageConnector">
            <a:avLst/>
          </a:prstGeom>
          <a:solidFill>
            <a:srgbClr val="1B8B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0082261" y="571922"/>
            <a:ext cx="13885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均值聚类</a:t>
            </a:r>
          </a:p>
        </p:txBody>
      </p:sp>
      <p:sp>
        <p:nvSpPr>
          <p:cNvPr id="7" name="Rectangle 6"/>
          <p:cNvSpPr/>
          <p:nvPr/>
        </p:nvSpPr>
        <p:spPr>
          <a:xfrm>
            <a:off x="332515" y="760972"/>
            <a:ext cx="11526974" cy="4700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初始中心的选择</a:t>
            </a:r>
            <a:endParaRPr lang="en-US" altLang="zh-CN" sz="2400" b="1" dirty="0">
              <a:solidFill>
                <a:srgbClr val="C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9" name="Rectangle 6"/>
          <p:cNvSpPr/>
          <p:nvPr/>
        </p:nvSpPr>
        <p:spPr>
          <a:xfrm>
            <a:off x="484915" y="1808101"/>
            <a:ext cx="11049300" cy="5808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如前所述，不同的初始中心，可能导致截然不同的聚类结果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0277" y="2784290"/>
            <a:ext cx="4408299" cy="35668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4827" y="2674826"/>
            <a:ext cx="4506693" cy="3676314"/>
          </a:xfrm>
          <a:prstGeom prst="rect">
            <a:avLst/>
          </a:prstGeom>
        </p:spPr>
      </p:pic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7D78FC56-2879-191B-533D-66C0CBAB82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222C5-DF54-4BD7-B776-8C19CDAF53BB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64979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796" y="404665"/>
            <a:ext cx="12190413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流程图: 离页连接符 2"/>
          <p:cNvSpPr/>
          <p:nvPr/>
        </p:nvSpPr>
        <p:spPr>
          <a:xfrm>
            <a:off x="9984433" y="332658"/>
            <a:ext cx="1584176" cy="1080119"/>
          </a:xfrm>
          <a:prstGeom prst="flowChartOffpageConnector">
            <a:avLst/>
          </a:prstGeom>
          <a:solidFill>
            <a:srgbClr val="1B8B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0082261" y="571922"/>
            <a:ext cx="13885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均值聚类</a:t>
            </a:r>
          </a:p>
        </p:txBody>
      </p:sp>
      <p:sp>
        <p:nvSpPr>
          <p:cNvPr id="7" name="Rectangle 6"/>
          <p:cNvSpPr/>
          <p:nvPr/>
        </p:nvSpPr>
        <p:spPr>
          <a:xfrm>
            <a:off x="332515" y="760972"/>
            <a:ext cx="11526974" cy="4700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初始中心的选择</a:t>
            </a:r>
            <a:endParaRPr lang="en-US" altLang="zh-CN" sz="2400" b="1" dirty="0">
              <a:solidFill>
                <a:srgbClr val="C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9" name="Rectangle 6"/>
          <p:cNvSpPr/>
          <p:nvPr/>
        </p:nvSpPr>
        <p:spPr>
          <a:xfrm>
            <a:off x="484915" y="1808101"/>
            <a:ext cx="11049300" cy="37714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如何解决初始中心选择的问题？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257300" lvl="2" indent="-342900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最土的办法：多试几次。  但是试几次是个头呢？（</a:t>
            </a:r>
            <a:r>
              <a:rPr lang="zh-CN" altLang="en-US" sz="2400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考验非欧的时候到了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）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257300" lvl="2" indent="-342900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采少数样本，借助其他聚类（如层次聚类）先确定出初始中心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714500" lvl="3" indent="-342900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然而层次聚类开支较大，同时此方法仅适用于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K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较小的情况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257300" lvl="2" indent="-342900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使用“后处理”来修补生成的簇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257300" lvl="2" indent="-342900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采用二分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K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均值方法加以解决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BC4997A-2596-40CB-CCEB-97FACE3E61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222C5-DF54-4BD7-B776-8C19CDAF53BB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86695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796" y="404665"/>
            <a:ext cx="12190413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流程图: 离页连接符 2"/>
          <p:cNvSpPr/>
          <p:nvPr/>
        </p:nvSpPr>
        <p:spPr>
          <a:xfrm>
            <a:off x="9984433" y="332658"/>
            <a:ext cx="1584176" cy="1080119"/>
          </a:xfrm>
          <a:prstGeom prst="flowChartOffpageConnector">
            <a:avLst/>
          </a:prstGeom>
          <a:solidFill>
            <a:srgbClr val="1B8B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0082261" y="571922"/>
            <a:ext cx="13885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均值聚类</a:t>
            </a:r>
          </a:p>
        </p:txBody>
      </p:sp>
      <p:sp>
        <p:nvSpPr>
          <p:cNvPr id="7" name="Rectangle 6"/>
          <p:cNvSpPr/>
          <p:nvPr/>
        </p:nvSpPr>
        <p:spPr>
          <a:xfrm>
            <a:off x="332515" y="760972"/>
            <a:ext cx="11526974" cy="4700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解决方法（</a:t>
            </a:r>
            <a:r>
              <a:rPr lang="en-US" altLang="zh-CN" sz="24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1</a:t>
            </a: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）</a:t>
            </a:r>
            <a:r>
              <a:rPr lang="en-US" altLang="zh-CN" sz="24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K</a:t>
            </a: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均值的后处理</a:t>
            </a:r>
            <a:endParaRPr lang="en-US" altLang="zh-CN" sz="2400" b="1" dirty="0">
              <a:solidFill>
                <a:srgbClr val="C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9" name="Rectangle 6"/>
          <p:cNvSpPr/>
          <p:nvPr/>
        </p:nvSpPr>
        <p:spPr>
          <a:xfrm>
            <a:off x="484915" y="1808101"/>
            <a:ext cx="11049300" cy="45858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后处理的方法在于提升聚类的质量（如降低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SSE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）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常见的后处理方法包括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257300" lvl="2" indent="-342900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清除较小的、可能代表离群点的簇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257300" lvl="2" indent="-342900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对较为“松弛”（如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SSE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较高）的簇进行拆分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257300" lvl="2" indent="-342900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对较为“紧凑”（如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SSE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较低）的簇进行合并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257300" lvl="2" indent="-342900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也可引进一个新的中心，或将一个簇完全打散（重新划分）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714500" lvl="3" indent="-342900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通常，重新选择的簇中心是距离所有簇中心最远的点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0C37DF7-E046-2FB4-314B-BF55622C01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222C5-DF54-4BD7-B776-8C19CDAF53BB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382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6"/>
          <p:cNvSpPr/>
          <p:nvPr/>
        </p:nvSpPr>
        <p:spPr>
          <a:xfrm>
            <a:off x="332515" y="1655701"/>
            <a:ext cx="11049300" cy="13029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先前的向量空间模型遵循一个思路：表征空间上相近的文档是相似的</a:t>
            </a:r>
            <a:endParaRPr lang="en-US" altLang="zh-CN" sz="2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marL="800100" lvl="1" indent="-342900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宋体" panose="02010600030101010101" pitchFamily="2" charset="-122"/>
              </a:rPr>
              <a:t>同样的，可以提出合理假设：</a:t>
            </a:r>
            <a:r>
              <a:rPr lang="zh-CN" altLang="en-US" sz="2400" b="1" u="sng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宋体" panose="02010600030101010101" pitchFamily="2" charset="-122"/>
              </a:rPr>
              <a:t>表征空间上</a:t>
            </a:r>
            <a:r>
              <a:rPr lang="zh-CN" altLang="en-US" sz="2400" b="1" u="sng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宋体" panose="02010600030101010101" pitchFamily="2" charset="-122"/>
              </a:rPr>
              <a:t>相近</a:t>
            </a:r>
            <a:r>
              <a:rPr lang="zh-CN" altLang="en-US" sz="2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宋体" panose="02010600030101010101" pitchFamily="2" charset="-122"/>
              </a:rPr>
              <a:t>的样本应该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宋体" panose="02010600030101010101" pitchFamily="2" charset="-122"/>
              </a:rPr>
              <a:t>属于同一个类别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cxnSp>
        <p:nvCxnSpPr>
          <p:cNvPr id="2" name="直接连接符 1"/>
          <p:cNvCxnSpPr/>
          <p:nvPr/>
        </p:nvCxnSpPr>
        <p:spPr>
          <a:xfrm>
            <a:off x="796" y="404665"/>
            <a:ext cx="12190413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流程图: 离页连接符 2"/>
          <p:cNvSpPr/>
          <p:nvPr/>
        </p:nvSpPr>
        <p:spPr>
          <a:xfrm>
            <a:off x="9984433" y="332658"/>
            <a:ext cx="1584176" cy="1080119"/>
          </a:xfrm>
          <a:prstGeom prst="flowChartOffpageConnector">
            <a:avLst/>
          </a:prstGeom>
          <a:solidFill>
            <a:srgbClr val="1B8B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0171227" y="571922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问题背景</a:t>
            </a:r>
          </a:p>
        </p:txBody>
      </p:sp>
      <p:sp>
        <p:nvSpPr>
          <p:cNvPr id="7" name="Rectangle 6"/>
          <p:cNvSpPr/>
          <p:nvPr/>
        </p:nvSpPr>
        <p:spPr>
          <a:xfrm>
            <a:off x="332515" y="760972"/>
            <a:ext cx="11526974" cy="4700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回顾：最近邻分类的假设</a:t>
            </a:r>
            <a:endParaRPr lang="en-US" altLang="zh-CN" b="1" dirty="0">
              <a:solidFill>
                <a:srgbClr val="C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7119" y="3201546"/>
            <a:ext cx="4613409" cy="275434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5949" y="3129280"/>
            <a:ext cx="4667625" cy="2826609"/>
          </a:xfrm>
          <a:prstGeom prst="rect">
            <a:avLst/>
          </a:prstGeom>
        </p:spPr>
      </p:pic>
      <p:sp>
        <p:nvSpPr>
          <p:cNvPr id="9" name="右箭头 8"/>
          <p:cNvSpPr/>
          <p:nvPr/>
        </p:nvSpPr>
        <p:spPr>
          <a:xfrm>
            <a:off x="5984240" y="4216400"/>
            <a:ext cx="386080" cy="6400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灯片编号占位符 9">
            <a:extLst>
              <a:ext uri="{FF2B5EF4-FFF2-40B4-BE49-F238E27FC236}">
                <a16:creationId xmlns:a16="http://schemas.microsoft.com/office/drawing/2014/main" id="{BA71772A-8D42-3FFE-93D2-10153B945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222C5-DF54-4BD7-B776-8C19CDAF53BB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9095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796" y="404665"/>
            <a:ext cx="12190413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流程图: 离页连接符 2"/>
          <p:cNvSpPr/>
          <p:nvPr/>
        </p:nvSpPr>
        <p:spPr>
          <a:xfrm>
            <a:off x="9984433" y="332658"/>
            <a:ext cx="1584176" cy="1080119"/>
          </a:xfrm>
          <a:prstGeom prst="flowChartOffpageConnector">
            <a:avLst/>
          </a:prstGeom>
          <a:solidFill>
            <a:srgbClr val="1B8B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0082261" y="571922"/>
            <a:ext cx="13885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均值聚类</a:t>
            </a:r>
          </a:p>
        </p:txBody>
      </p:sp>
      <p:sp>
        <p:nvSpPr>
          <p:cNvPr id="7" name="Rectangle 6"/>
          <p:cNvSpPr/>
          <p:nvPr/>
        </p:nvSpPr>
        <p:spPr>
          <a:xfrm>
            <a:off x="332515" y="760972"/>
            <a:ext cx="11526974" cy="4985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解决方法（</a:t>
            </a:r>
            <a:r>
              <a:rPr lang="en-US" altLang="zh-CN" sz="24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2</a:t>
            </a: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）二分</a:t>
            </a:r>
            <a:r>
              <a:rPr lang="en-US" altLang="zh-CN" sz="24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K</a:t>
            </a: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均值聚类</a:t>
            </a:r>
            <a:endParaRPr lang="en-US" altLang="zh-CN" sz="2400" b="1" dirty="0">
              <a:solidFill>
                <a:srgbClr val="C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9" name="Rectangle 6"/>
          <p:cNvSpPr/>
          <p:nvPr/>
        </p:nvSpPr>
        <p:spPr>
          <a:xfrm>
            <a:off x="484915" y="1808101"/>
            <a:ext cx="11374574" cy="18940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二分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K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均值聚类是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K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均值的一种变种，类似于一种层次聚类的思想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自顶向下的基本思想：先把所有样本分为 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2 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个簇，然后不断选择其中一个分裂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257300" lvl="2" indent="-342900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选择的标准可以是较大的簇，或者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SSE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较高的簇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6724" y="3767612"/>
            <a:ext cx="8818556" cy="2592245"/>
          </a:xfrm>
          <a:prstGeom prst="rect">
            <a:avLst/>
          </a:prstGeom>
        </p:spPr>
      </p:pic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61AD4B3-5DCE-AF9E-C5B0-AB9CCE5DC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222C5-DF54-4BD7-B776-8C19CDAF53BB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82799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796" y="404665"/>
            <a:ext cx="12190413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流程图: 离页连接符 2"/>
          <p:cNvSpPr/>
          <p:nvPr/>
        </p:nvSpPr>
        <p:spPr>
          <a:xfrm>
            <a:off x="9984433" y="332658"/>
            <a:ext cx="1584176" cy="1080119"/>
          </a:xfrm>
          <a:prstGeom prst="flowChartOffpageConnector">
            <a:avLst/>
          </a:prstGeom>
          <a:solidFill>
            <a:srgbClr val="1B8B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0082261" y="571922"/>
            <a:ext cx="13885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均值聚类</a:t>
            </a:r>
          </a:p>
        </p:txBody>
      </p:sp>
      <p:sp>
        <p:nvSpPr>
          <p:cNvPr id="7" name="Rectangle 6"/>
          <p:cNvSpPr/>
          <p:nvPr/>
        </p:nvSpPr>
        <p:spPr>
          <a:xfrm>
            <a:off x="332515" y="760972"/>
            <a:ext cx="11526974" cy="4985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解决方法（</a:t>
            </a:r>
            <a:r>
              <a:rPr lang="en-US" altLang="zh-CN" sz="24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2</a:t>
            </a: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）二分</a:t>
            </a:r>
            <a:r>
              <a:rPr lang="en-US" altLang="zh-CN" sz="24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K</a:t>
            </a: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均值聚类</a:t>
            </a:r>
            <a:endParaRPr lang="en-US" altLang="zh-CN" sz="2400" b="1" dirty="0">
              <a:solidFill>
                <a:srgbClr val="C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9" name="Rectangle 6"/>
          <p:cNvSpPr/>
          <p:nvPr/>
        </p:nvSpPr>
        <p:spPr>
          <a:xfrm>
            <a:off x="484915" y="1808101"/>
            <a:ext cx="4615405" cy="35560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一个二分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K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均值聚类的实例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257300" lvl="2" indent="-342900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二分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K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均值受初始中心的影响不大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257300" lvl="2" indent="-342900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究其原因，二分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K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均值可视作一个“逐步求精”的过程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7305" y="1961308"/>
            <a:ext cx="6041304" cy="4642692"/>
          </a:xfrm>
          <a:prstGeom prst="rect">
            <a:avLst/>
          </a:prstGeom>
        </p:spPr>
      </p:pic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40B6B5B-271B-DDE1-6033-A40094D85C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222C5-DF54-4BD7-B776-8C19CDAF53BB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94968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796" y="404665"/>
            <a:ext cx="12190413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流程图: 离页连接符 2"/>
          <p:cNvSpPr/>
          <p:nvPr/>
        </p:nvSpPr>
        <p:spPr>
          <a:xfrm>
            <a:off x="9984433" y="332658"/>
            <a:ext cx="1584176" cy="1080119"/>
          </a:xfrm>
          <a:prstGeom prst="flowChartOffpageConnector">
            <a:avLst/>
          </a:prstGeom>
          <a:solidFill>
            <a:srgbClr val="1B8B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0082261" y="571922"/>
            <a:ext cx="13885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均值聚类</a:t>
            </a:r>
          </a:p>
        </p:txBody>
      </p:sp>
      <p:sp>
        <p:nvSpPr>
          <p:cNvPr id="7" name="Rectangle 6"/>
          <p:cNvSpPr/>
          <p:nvPr/>
        </p:nvSpPr>
        <p:spPr>
          <a:xfrm>
            <a:off x="332515" y="760972"/>
            <a:ext cx="11526974" cy="4700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其他问题：空簇的处理</a:t>
            </a:r>
            <a:endParaRPr lang="en-US" altLang="zh-CN" sz="2400" b="1" dirty="0">
              <a:solidFill>
                <a:srgbClr val="C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9" name="Rectangle 6"/>
          <p:cNvSpPr/>
          <p:nvPr/>
        </p:nvSpPr>
        <p:spPr>
          <a:xfrm>
            <a:off x="484915" y="1808101"/>
            <a:ext cx="11049300" cy="45858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基本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K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均值聚类有可能导致空簇的出现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257300" lvl="2" indent="-342900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例如，所有的点在分配时都未被分配到某个簇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714500" lvl="3" indent="-342900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如果以</a:t>
            </a:r>
            <a:r>
              <a:rPr lang="zh-CN" altLang="en-US" sz="2400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样本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作为初始中心，则不会出现这种情况（簇内至少一个点）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257300" lvl="2" indent="-342900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一般而言，通过新生成一个簇来替代这个空簇，思路类似后处理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714500" lvl="3" indent="-342900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一种解决方法是：选择一个最远样本点新生成一个簇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714500" lvl="3" indent="-342900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另一种解决方法是：将最大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SSE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的簇进行拆分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714500" lvl="3" indent="-342900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16B34BA-D7E5-65F9-0449-5CC5498B92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222C5-DF54-4BD7-B776-8C19CDAF53BB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40186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796" y="404665"/>
            <a:ext cx="12190413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流程图: 离页连接符 2"/>
          <p:cNvSpPr/>
          <p:nvPr/>
        </p:nvSpPr>
        <p:spPr>
          <a:xfrm>
            <a:off x="9984433" y="332658"/>
            <a:ext cx="1584176" cy="1080119"/>
          </a:xfrm>
          <a:prstGeom prst="flowChartOffpageConnector">
            <a:avLst/>
          </a:prstGeom>
          <a:solidFill>
            <a:srgbClr val="1B8B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0082261" y="571922"/>
            <a:ext cx="13885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均值聚类</a:t>
            </a:r>
          </a:p>
        </p:txBody>
      </p:sp>
      <p:sp>
        <p:nvSpPr>
          <p:cNvPr id="7" name="Rectangle 6"/>
          <p:cNvSpPr/>
          <p:nvPr/>
        </p:nvSpPr>
        <p:spPr>
          <a:xfrm>
            <a:off x="332515" y="760972"/>
            <a:ext cx="11526974" cy="4700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其他问题：离群点的处理</a:t>
            </a:r>
            <a:endParaRPr lang="en-US" altLang="zh-CN" sz="2400" b="1" dirty="0">
              <a:solidFill>
                <a:srgbClr val="C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9" name="Rectangle 6"/>
          <p:cNvSpPr/>
          <p:nvPr/>
        </p:nvSpPr>
        <p:spPr>
          <a:xfrm>
            <a:off x="484915" y="1808101"/>
            <a:ext cx="11049300" cy="45858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在使用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SSE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衡量聚类结果时，离群点可能造成负面影响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257300" lvl="2" indent="-342900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离群点可能影响簇的代表性，并且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SSE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也较高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714500" lvl="3" indent="-342900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这种情况下，应该删除离群点以保障聚类质量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257300" lvl="2" indent="-342900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但需要注意的是，离群点不是任何情况下都能删除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714500" lvl="3" indent="-342900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有些时候，明显的离群点可能反而是我们研究的目标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2171700" lvl="4" indent="-342900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例如，交易中的异常或欺诈行为</a:t>
            </a:r>
          </a:p>
          <a:p>
            <a:pPr marL="2171700" lvl="4" indent="-342900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离群点的识别和处理是个重要的研究方向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8" name="Picture 2" descr="See the source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1027" y="4819526"/>
            <a:ext cx="2408671" cy="1605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08F1E8F-222E-6A9A-DCCF-C3A87041E3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222C5-DF54-4BD7-B776-8C19CDAF53BB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26081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796" y="404665"/>
            <a:ext cx="12190413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流程图: 离页连接符 2"/>
          <p:cNvSpPr/>
          <p:nvPr/>
        </p:nvSpPr>
        <p:spPr>
          <a:xfrm>
            <a:off x="9984433" y="332658"/>
            <a:ext cx="1584176" cy="1080119"/>
          </a:xfrm>
          <a:prstGeom prst="flowChartOffpageConnector">
            <a:avLst/>
          </a:prstGeom>
          <a:solidFill>
            <a:srgbClr val="1B8B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0082261" y="571922"/>
            <a:ext cx="13885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均值聚类</a:t>
            </a:r>
          </a:p>
        </p:txBody>
      </p:sp>
      <p:sp>
        <p:nvSpPr>
          <p:cNvPr id="7" name="Rectangle 6"/>
          <p:cNvSpPr/>
          <p:nvPr/>
        </p:nvSpPr>
        <p:spPr>
          <a:xfrm>
            <a:off x="332515" y="760972"/>
            <a:ext cx="11526974" cy="4691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altLang="zh-CN" sz="24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K</a:t>
            </a: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均值聚类的局限性</a:t>
            </a:r>
            <a:endParaRPr lang="en-US" altLang="zh-CN" sz="2400" b="1" dirty="0">
              <a:solidFill>
                <a:srgbClr val="C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9" name="Rectangle 6"/>
          <p:cNvSpPr/>
          <p:nvPr/>
        </p:nvSpPr>
        <p:spPr>
          <a:xfrm>
            <a:off x="484915" y="1808101"/>
            <a:ext cx="11049300" cy="5808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当簇存在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不同规模、密度及不规则形状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的情况下，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K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均值聚类效果较差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1541" y="2714893"/>
            <a:ext cx="8088921" cy="3010388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048000" y="5835764"/>
            <a:ext cx="63914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200" dirty="0"/>
              <a:t>当出现规模不同的簇时，往往结果会受到一定干扰</a:t>
            </a: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8DAFC23D-7AB4-A4B6-9E62-EDF553FA78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222C5-DF54-4BD7-B776-8C19CDAF53BB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57482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796" y="404665"/>
            <a:ext cx="12190413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流程图: 离页连接符 2"/>
          <p:cNvSpPr/>
          <p:nvPr/>
        </p:nvSpPr>
        <p:spPr>
          <a:xfrm>
            <a:off x="9984433" y="332658"/>
            <a:ext cx="1584176" cy="1080119"/>
          </a:xfrm>
          <a:prstGeom prst="flowChartOffpageConnector">
            <a:avLst/>
          </a:prstGeom>
          <a:solidFill>
            <a:srgbClr val="1B8B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0082261" y="571922"/>
            <a:ext cx="13885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均值聚类</a:t>
            </a:r>
          </a:p>
        </p:txBody>
      </p:sp>
      <p:sp>
        <p:nvSpPr>
          <p:cNvPr id="7" name="Rectangle 6"/>
          <p:cNvSpPr/>
          <p:nvPr/>
        </p:nvSpPr>
        <p:spPr>
          <a:xfrm>
            <a:off x="332515" y="760972"/>
            <a:ext cx="11526974" cy="4691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altLang="zh-CN" sz="24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K</a:t>
            </a: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均值聚类的局限性</a:t>
            </a:r>
            <a:endParaRPr lang="en-US" altLang="zh-CN" sz="2400" b="1" dirty="0">
              <a:solidFill>
                <a:srgbClr val="C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9" name="Rectangle 6"/>
          <p:cNvSpPr/>
          <p:nvPr/>
        </p:nvSpPr>
        <p:spPr>
          <a:xfrm>
            <a:off x="484915" y="1808101"/>
            <a:ext cx="11049300" cy="5808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当簇存在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不同规模、密度及不规则形状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的情况下，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K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均值聚类效果较差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048000" y="5835764"/>
            <a:ext cx="63914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200" dirty="0"/>
              <a:t>当出现密度不同的簇时，往往结果会受到一定干扰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9194" y="2598271"/>
            <a:ext cx="8129103" cy="3028187"/>
          </a:xfrm>
          <a:prstGeom prst="rect">
            <a:avLst/>
          </a:prstGeom>
        </p:spPr>
      </p:pic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5A1E08D-BA4B-187C-6AAA-B19C734C2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222C5-DF54-4BD7-B776-8C19CDAF53BB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52058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796" y="404665"/>
            <a:ext cx="12190413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流程图: 离页连接符 2"/>
          <p:cNvSpPr/>
          <p:nvPr/>
        </p:nvSpPr>
        <p:spPr>
          <a:xfrm>
            <a:off x="9984433" y="332658"/>
            <a:ext cx="1584176" cy="1080119"/>
          </a:xfrm>
          <a:prstGeom prst="flowChartOffpageConnector">
            <a:avLst/>
          </a:prstGeom>
          <a:solidFill>
            <a:srgbClr val="1B8B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0082261" y="571922"/>
            <a:ext cx="13885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均值聚类</a:t>
            </a:r>
          </a:p>
        </p:txBody>
      </p:sp>
      <p:sp>
        <p:nvSpPr>
          <p:cNvPr id="7" name="Rectangle 6"/>
          <p:cNvSpPr/>
          <p:nvPr/>
        </p:nvSpPr>
        <p:spPr>
          <a:xfrm>
            <a:off x="332515" y="760972"/>
            <a:ext cx="11526974" cy="4691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altLang="zh-CN" sz="24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K</a:t>
            </a: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均值聚类的局限性</a:t>
            </a:r>
            <a:endParaRPr lang="en-US" altLang="zh-CN" sz="2400" b="1" dirty="0">
              <a:solidFill>
                <a:srgbClr val="C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9" name="Rectangle 6"/>
          <p:cNvSpPr/>
          <p:nvPr/>
        </p:nvSpPr>
        <p:spPr>
          <a:xfrm>
            <a:off x="484915" y="1808101"/>
            <a:ext cx="11049300" cy="5808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当簇存在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不同规模、密度及不规则形状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的情况下，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K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均值聚类效果较差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095947" y="5825604"/>
            <a:ext cx="582723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200" dirty="0"/>
              <a:t>当出现不规则形状的簇时，往往很难有效聚类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0009" y="2543037"/>
            <a:ext cx="7631985" cy="3128496"/>
          </a:xfrm>
          <a:prstGeom prst="rect">
            <a:avLst/>
          </a:prstGeom>
        </p:spPr>
      </p:pic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22A22FA-E6A7-480E-E4A9-5FEE60CE95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222C5-DF54-4BD7-B776-8C19CDAF53BB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32797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796" y="404665"/>
            <a:ext cx="12190413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流程图: 离页连接符 2"/>
          <p:cNvSpPr/>
          <p:nvPr/>
        </p:nvSpPr>
        <p:spPr>
          <a:xfrm>
            <a:off x="9984433" y="332658"/>
            <a:ext cx="1584176" cy="1080119"/>
          </a:xfrm>
          <a:prstGeom prst="flowChartOffpageConnector">
            <a:avLst/>
          </a:prstGeom>
          <a:solidFill>
            <a:srgbClr val="1B8B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0082261" y="571922"/>
            <a:ext cx="13885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均值聚类</a:t>
            </a:r>
          </a:p>
        </p:txBody>
      </p:sp>
      <p:sp>
        <p:nvSpPr>
          <p:cNvPr id="7" name="Rectangle 6"/>
          <p:cNvSpPr/>
          <p:nvPr/>
        </p:nvSpPr>
        <p:spPr>
          <a:xfrm>
            <a:off x="332515" y="760972"/>
            <a:ext cx="11526974" cy="4691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altLang="zh-CN" sz="24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K</a:t>
            </a: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均值聚类的局限性</a:t>
            </a:r>
            <a:endParaRPr lang="en-US" altLang="zh-CN" sz="2400" b="1" dirty="0">
              <a:solidFill>
                <a:srgbClr val="C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9" name="Rectangle 6"/>
          <p:cNvSpPr/>
          <p:nvPr/>
        </p:nvSpPr>
        <p:spPr>
          <a:xfrm>
            <a:off x="484915" y="1808101"/>
            <a:ext cx="11049300" cy="13029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此外，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K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均值聚类容易受到离群点的干扰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一种解决方法是：类似选择初始中心的思路，采用偏大的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K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，然后进行合并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9404" y="3207094"/>
            <a:ext cx="4460242" cy="1627328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5600" y="3924556"/>
            <a:ext cx="4642647" cy="181973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9403" y="4979481"/>
            <a:ext cx="4546599" cy="1791764"/>
          </a:xfrm>
          <a:prstGeom prst="rect">
            <a:avLst/>
          </a:prstGeom>
        </p:spPr>
      </p:pic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618E613-AF4D-46D3-0FD6-20E196011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222C5-DF54-4BD7-B776-8C19CDAF53BB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318233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706356"/>
            <a:ext cx="10515600" cy="4765563"/>
          </a:xfrm>
        </p:spPr>
        <p:txBody>
          <a:bodyPr>
            <a:normAutofit fontScale="92500"/>
          </a:bodyPr>
          <a:lstStyle/>
          <a:p>
            <a:pPr>
              <a:lnSpc>
                <a:spcPct val="200000"/>
              </a:lnSpc>
            </a:pPr>
            <a:r>
              <a:rPr lang="zh-CN" altLang="en-US" b="1" dirty="0">
                <a:solidFill>
                  <a:srgbClr val="C00000"/>
                </a:solidFill>
              </a:rPr>
              <a:t>常见的聚类方法</a:t>
            </a:r>
            <a:endParaRPr lang="en-US" altLang="zh-CN" b="1" dirty="0">
              <a:solidFill>
                <a:srgbClr val="C00000"/>
              </a:solidFill>
            </a:endParaRPr>
          </a:p>
          <a:p>
            <a:pPr lvl="1">
              <a:lnSpc>
                <a:spcPct val="200000"/>
              </a:lnSpc>
            </a:pPr>
            <a:r>
              <a:rPr lang="en-US" altLang="zh-CN" dirty="0"/>
              <a:t>K</a:t>
            </a:r>
            <a:r>
              <a:rPr lang="zh-CN" altLang="en-US" dirty="0"/>
              <a:t>均值聚类</a:t>
            </a:r>
            <a:endParaRPr lang="en-US" altLang="zh-CN" dirty="0"/>
          </a:p>
          <a:p>
            <a:pPr lvl="1">
              <a:lnSpc>
                <a:spcPct val="200000"/>
              </a:lnSpc>
            </a:pPr>
            <a:r>
              <a:rPr lang="zh-CN" altLang="en-US" b="1" dirty="0">
                <a:solidFill>
                  <a:schemeClr val="accent5">
                    <a:lumMod val="75000"/>
                  </a:schemeClr>
                </a:solidFill>
              </a:rPr>
              <a:t>层次聚类</a:t>
            </a:r>
            <a:endParaRPr lang="en-US" altLang="zh-CN" b="1" dirty="0">
              <a:solidFill>
                <a:schemeClr val="accent5">
                  <a:lumMod val="75000"/>
                </a:schemeClr>
              </a:solidFill>
            </a:endParaRPr>
          </a:p>
          <a:p>
            <a:pPr lvl="1">
              <a:lnSpc>
                <a:spcPct val="200000"/>
              </a:lnSpc>
            </a:pPr>
            <a:r>
              <a:rPr lang="zh-CN" altLang="en-US" dirty="0"/>
              <a:t>基于密度聚类</a:t>
            </a:r>
            <a:endParaRPr lang="en-US" altLang="zh-CN" dirty="0"/>
          </a:p>
          <a:p>
            <a:pPr lvl="1">
              <a:lnSpc>
                <a:spcPct val="200000"/>
              </a:lnSpc>
            </a:pPr>
            <a:r>
              <a:rPr lang="zh-CN" altLang="en-US" dirty="0"/>
              <a:t>模糊聚类初阶</a:t>
            </a:r>
            <a:endParaRPr lang="en-US" altLang="zh-CN" dirty="0"/>
          </a:p>
          <a:p>
            <a:pPr>
              <a:lnSpc>
                <a:spcPct val="200000"/>
              </a:lnSpc>
            </a:pPr>
            <a:r>
              <a:rPr lang="zh-CN" altLang="en-US" dirty="0"/>
              <a:t>聚类问题的评估</a:t>
            </a:r>
            <a:endParaRPr lang="en-US" altLang="zh-CN" dirty="0"/>
          </a:p>
          <a:p>
            <a:pPr>
              <a:lnSpc>
                <a:spcPct val="200000"/>
              </a:lnSpc>
            </a:pPr>
            <a:endParaRPr lang="en-US" altLang="zh-CN" dirty="0"/>
          </a:p>
        </p:txBody>
      </p:sp>
      <p:cxnSp>
        <p:nvCxnSpPr>
          <p:cNvPr id="5" name="直接连接符 4"/>
          <p:cNvCxnSpPr/>
          <p:nvPr/>
        </p:nvCxnSpPr>
        <p:spPr>
          <a:xfrm>
            <a:off x="796" y="404665"/>
            <a:ext cx="12190413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流程图: 离页连接符 5"/>
          <p:cNvSpPr/>
          <p:nvPr/>
        </p:nvSpPr>
        <p:spPr>
          <a:xfrm>
            <a:off x="9984433" y="332658"/>
            <a:ext cx="1584176" cy="1080119"/>
          </a:xfrm>
          <a:prstGeom prst="flowChartOffpageConnector">
            <a:avLst/>
          </a:prstGeom>
          <a:solidFill>
            <a:srgbClr val="1B8B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TextBox 3"/>
          <p:cNvSpPr txBox="1"/>
          <p:nvPr/>
        </p:nvSpPr>
        <p:spPr>
          <a:xfrm>
            <a:off x="10171227" y="571922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本节目录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952FA9A-C3A4-4A28-F544-E561A497F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222C5-DF54-4BD7-B776-8C19CDAF53BB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34785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1313" y="4021121"/>
            <a:ext cx="6812224" cy="2098454"/>
          </a:xfrm>
          <a:prstGeom prst="rect">
            <a:avLst/>
          </a:prstGeom>
        </p:spPr>
      </p:pic>
      <p:cxnSp>
        <p:nvCxnSpPr>
          <p:cNvPr id="2" name="直接连接符 1"/>
          <p:cNvCxnSpPr/>
          <p:nvPr/>
        </p:nvCxnSpPr>
        <p:spPr>
          <a:xfrm>
            <a:off x="796" y="404665"/>
            <a:ext cx="12190413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流程图: 离页连接符 2"/>
          <p:cNvSpPr/>
          <p:nvPr/>
        </p:nvSpPr>
        <p:spPr>
          <a:xfrm>
            <a:off x="9984433" y="332658"/>
            <a:ext cx="1584176" cy="1080119"/>
          </a:xfrm>
          <a:prstGeom prst="flowChartOffpageConnector">
            <a:avLst/>
          </a:prstGeom>
          <a:solidFill>
            <a:srgbClr val="1B8B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0171227" y="571922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层次聚类</a:t>
            </a:r>
          </a:p>
        </p:txBody>
      </p:sp>
      <p:sp>
        <p:nvSpPr>
          <p:cNvPr id="7" name="Rectangle 6"/>
          <p:cNvSpPr/>
          <p:nvPr/>
        </p:nvSpPr>
        <p:spPr>
          <a:xfrm>
            <a:off x="332515" y="760972"/>
            <a:ext cx="11526974" cy="4985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层次聚类方法</a:t>
            </a:r>
            <a:endParaRPr lang="en-US" altLang="zh-CN" sz="2400" b="1" dirty="0">
              <a:solidFill>
                <a:srgbClr val="C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9" name="Rectangle 6"/>
          <p:cNvSpPr/>
          <p:nvPr/>
        </p:nvSpPr>
        <p:spPr>
          <a:xfrm>
            <a:off x="484915" y="1808101"/>
            <a:ext cx="11049300" cy="18940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层次聚类（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Hierarchical Clustering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）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257300" lvl="2" indent="-342900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叶节点</a:t>
            </a:r>
            <a:r>
              <a:rPr lang="zh-CN" altLang="en-US" sz="24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一般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为单个样本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257300" lvl="2" indent="-342900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整体呈树状结构，除叶节点外，每个节点是子节点的并集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1" name="右箭头 10"/>
          <p:cNvSpPr/>
          <p:nvPr/>
        </p:nvSpPr>
        <p:spPr>
          <a:xfrm>
            <a:off x="5891745" y="4736592"/>
            <a:ext cx="411480" cy="6675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51C697B-026F-65C3-0F17-DEA6EDF69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222C5-DF54-4BD7-B776-8C19CDAF53BB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86090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6"/>
          <p:cNvSpPr/>
          <p:nvPr/>
        </p:nvSpPr>
        <p:spPr>
          <a:xfrm>
            <a:off x="332515" y="1655701"/>
            <a:ext cx="11049300" cy="18931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通过将样本表征为高维向量，相似样本将自发地形成“簇”的结构</a:t>
            </a:r>
            <a:endParaRPr lang="en-US" altLang="zh-CN" sz="2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marL="1257300" lvl="2" indent="-342900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宋体" panose="02010600030101010101" pitchFamily="2" charset="-122"/>
              </a:rPr>
              <a:t>簇的特点：簇内相似（距离较近），簇间相异（距离较远）</a:t>
            </a:r>
            <a:endParaRPr lang="en-US" altLang="zh-CN" sz="2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宋体" panose="02010600030101010101" pitchFamily="2" charset="-122"/>
            </a:endParaRPr>
          </a:p>
          <a:p>
            <a:pPr marL="1257300" lvl="2" indent="-342900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行话：高内聚、低耦合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cxnSp>
        <p:nvCxnSpPr>
          <p:cNvPr id="2" name="直接连接符 1"/>
          <p:cNvCxnSpPr/>
          <p:nvPr/>
        </p:nvCxnSpPr>
        <p:spPr>
          <a:xfrm>
            <a:off x="796" y="404665"/>
            <a:ext cx="12190413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流程图: 离页连接符 2"/>
          <p:cNvSpPr/>
          <p:nvPr/>
        </p:nvSpPr>
        <p:spPr>
          <a:xfrm>
            <a:off x="9984433" y="332658"/>
            <a:ext cx="1584176" cy="1080119"/>
          </a:xfrm>
          <a:prstGeom prst="flowChartOffpageConnector">
            <a:avLst/>
          </a:prstGeom>
          <a:solidFill>
            <a:srgbClr val="1B8B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0171227" y="571922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问题背景</a:t>
            </a:r>
          </a:p>
        </p:txBody>
      </p:sp>
      <p:sp>
        <p:nvSpPr>
          <p:cNvPr id="7" name="Rectangle 6"/>
          <p:cNvSpPr/>
          <p:nvPr/>
        </p:nvSpPr>
        <p:spPr>
          <a:xfrm>
            <a:off x="332515" y="760972"/>
            <a:ext cx="11526974" cy="4700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基本概念：簇（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Cluster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b="1" dirty="0">
              <a:solidFill>
                <a:srgbClr val="C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1401" y="3677313"/>
            <a:ext cx="5454930" cy="2819545"/>
          </a:xfrm>
          <a:prstGeom prst="rect">
            <a:avLst/>
          </a:prstGeom>
        </p:spPr>
      </p:pic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EF1A5F0-715F-C8FE-1E23-0A8981CF3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222C5-DF54-4BD7-B776-8C19CDAF53BB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439431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796" y="404665"/>
            <a:ext cx="12190413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流程图: 离页连接符 2"/>
          <p:cNvSpPr/>
          <p:nvPr/>
        </p:nvSpPr>
        <p:spPr>
          <a:xfrm>
            <a:off x="9984433" y="332658"/>
            <a:ext cx="1584176" cy="1080119"/>
          </a:xfrm>
          <a:prstGeom prst="flowChartOffpageConnector">
            <a:avLst/>
          </a:prstGeom>
          <a:solidFill>
            <a:srgbClr val="1B8B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0171227" y="571922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层次聚类</a:t>
            </a:r>
          </a:p>
        </p:txBody>
      </p:sp>
      <p:sp>
        <p:nvSpPr>
          <p:cNvPr id="7" name="Rectangle 6"/>
          <p:cNvSpPr/>
          <p:nvPr/>
        </p:nvSpPr>
        <p:spPr>
          <a:xfrm>
            <a:off x="332515" y="760972"/>
            <a:ext cx="11526974" cy="4985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层次聚类的优势</a:t>
            </a:r>
            <a:endParaRPr lang="en-US" altLang="zh-CN" sz="2400" b="1" dirty="0">
              <a:solidFill>
                <a:srgbClr val="C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9" name="Rectangle 6"/>
          <p:cNvSpPr/>
          <p:nvPr/>
        </p:nvSpPr>
        <p:spPr>
          <a:xfrm>
            <a:off x="484915" y="1808101"/>
            <a:ext cx="11049300" cy="26161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层次聚类不需要预设簇的数量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257300" lvl="2" indent="-342900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可以根据需要随时调节，只需要在相应的层数切分树状结构即可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层次聚类的结果往往可以对应到具有一定意义的分类学目录上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257300" lvl="2" indent="-342900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例如，可以对应到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WordNet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的层次结构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7950" y="4658099"/>
            <a:ext cx="6286823" cy="1752690"/>
          </a:xfrm>
          <a:prstGeom prst="rect">
            <a:avLst/>
          </a:prstGeom>
        </p:spPr>
      </p:pic>
      <p:sp>
        <p:nvSpPr>
          <p:cNvPr id="13" name="Rectangle 6"/>
          <p:cNvSpPr/>
          <p:nvPr/>
        </p:nvSpPr>
        <p:spPr>
          <a:xfrm>
            <a:off x="7544288" y="4658099"/>
            <a:ext cx="3989927" cy="21339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犬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&gt; 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类犬动物 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&gt; 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食肉动物 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&gt; 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胎盘类哺乳动物 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&gt; 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哺乳动物 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&gt; 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脊椎动物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…</a:t>
            </a:r>
          </a:p>
          <a:p>
            <a:pPr marL="800100" lvl="1" indent="-342900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endParaRPr lang="zh-CN" altLang="en-US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7DF760B-8606-001F-EAF7-B0EC6842B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222C5-DF54-4BD7-B776-8C19CDAF53BB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938435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796" y="404665"/>
            <a:ext cx="12190413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流程图: 离页连接符 2"/>
          <p:cNvSpPr/>
          <p:nvPr/>
        </p:nvSpPr>
        <p:spPr>
          <a:xfrm>
            <a:off x="9984433" y="332658"/>
            <a:ext cx="1584176" cy="1080119"/>
          </a:xfrm>
          <a:prstGeom prst="flowChartOffpageConnector">
            <a:avLst/>
          </a:prstGeom>
          <a:solidFill>
            <a:srgbClr val="1B8B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0171227" y="571922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层次聚类</a:t>
            </a:r>
          </a:p>
        </p:txBody>
      </p:sp>
      <p:sp>
        <p:nvSpPr>
          <p:cNvPr id="7" name="Rectangle 6"/>
          <p:cNvSpPr/>
          <p:nvPr/>
        </p:nvSpPr>
        <p:spPr>
          <a:xfrm>
            <a:off x="332515" y="760972"/>
            <a:ext cx="11526974" cy="4700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两类基本的层次聚类</a:t>
            </a:r>
            <a:endParaRPr lang="en-US" altLang="zh-CN" sz="2400" b="1" dirty="0">
              <a:solidFill>
                <a:srgbClr val="C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9" name="Rectangle 6"/>
          <p:cNvSpPr/>
          <p:nvPr/>
        </p:nvSpPr>
        <p:spPr>
          <a:xfrm>
            <a:off x="484915" y="1808101"/>
            <a:ext cx="11049300" cy="39292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通常而言，层次聚类具有以下两种基本形式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凝聚式聚类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（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Agglomerative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，自下而上）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257300" lvl="2" indent="-342900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将所有样本视作个体簇，逐步合并最接近的两个簇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分裂式聚类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（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Divisive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，自上而下）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257300" lvl="2" indent="-342900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从包含所有样本的完整簇开始，每一步分裂一个簇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一般而言，</a:t>
            </a:r>
            <a:r>
              <a:rPr lang="zh-CN" altLang="en-US" sz="2400" u="sng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凝聚式聚类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更为常见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F005FE0-0B93-650F-B279-1DBB77DE2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222C5-DF54-4BD7-B776-8C19CDAF53BB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494778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796" y="404665"/>
            <a:ext cx="12190413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流程图: 离页连接符 2"/>
          <p:cNvSpPr/>
          <p:nvPr/>
        </p:nvSpPr>
        <p:spPr>
          <a:xfrm>
            <a:off x="9984433" y="332658"/>
            <a:ext cx="1584176" cy="1080119"/>
          </a:xfrm>
          <a:prstGeom prst="flowChartOffpageConnector">
            <a:avLst/>
          </a:prstGeom>
          <a:solidFill>
            <a:srgbClr val="1B8B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0171227" y="571922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层次聚类</a:t>
            </a:r>
          </a:p>
        </p:txBody>
      </p:sp>
      <p:sp>
        <p:nvSpPr>
          <p:cNvPr id="7" name="Rectangle 6"/>
          <p:cNvSpPr/>
          <p:nvPr/>
        </p:nvSpPr>
        <p:spPr>
          <a:xfrm>
            <a:off x="332515" y="760972"/>
            <a:ext cx="11526974" cy="4700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凝聚式聚类的基本流程</a:t>
            </a:r>
            <a:endParaRPr lang="en-US" altLang="zh-CN" sz="2400" b="1" dirty="0">
              <a:solidFill>
                <a:srgbClr val="C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9" name="Rectangle 6"/>
          <p:cNvSpPr/>
          <p:nvPr/>
        </p:nvSpPr>
        <p:spPr>
          <a:xfrm>
            <a:off x="484915" y="1808101"/>
            <a:ext cx="11049300" cy="39292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为实现凝聚式聚类，需要引入</a:t>
            </a:r>
            <a:r>
              <a:rPr lang="zh-CN" altLang="en-US" sz="2400" b="1" u="sng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邻近度矩阵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的概念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257300" lvl="2" indent="-342900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用于存储两两簇之间的邻近度（距离）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凝聚式聚类的基本流程非常直观，主要迭代以下两步，直到仅剩一个簇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371600" lvl="2" indent="-457200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Font typeface="+mj-lt"/>
              <a:buAutoNum type="arabicPeriod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合并邻近度最高的两个簇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371600" lvl="2" indent="-457200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Font typeface="+mj-lt"/>
              <a:buAutoNum type="arabicPeriod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基于更新的簇重新计算邻近度，更新邻近度矩阵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不同的凝聚式聚类方法，区别主要在于不同的</a:t>
            </a:r>
            <a:r>
              <a:rPr lang="zh-CN" altLang="en-US" sz="2400" b="1" u="sng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邻近度定义</a:t>
            </a:r>
            <a:endParaRPr lang="en-US" altLang="zh-CN" sz="2400" b="1" u="sng" dirty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A8ADC4F-51C3-2931-01BC-4CFABF0BA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222C5-DF54-4BD7-B776-8C19CDAF53BB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257741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796" y="404665"/>
            <a:ext cx="12190413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流程图: 离页连接符 2"/>
          <p:cNvSpPr/>
          <p:nvPr/>
        </p:nvSpPr>
        <p:spPr>
          <a:xfrm>
            <a:off x="9984433" y="332658"/>
            <a:ext cx="1584176" cy="1080119"/>
          </a:xfrm>
          <a:prstGeom prst="flowChartOffpageConnector">
            <a:avLst/>
          </a:prstGeom>
          <a:solidFill>
            <a:srgbClr val="1B8B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0171227" y="571922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层次聚类</a:t>
            </a:r>
          </a:p>
        </p:txBody>
      </p:sp>
      <p:sp>
        <p:nvSpPr>
          <p:cNvPr id="7" name="Rectangle 6"/>
          <p:cNvSpPr/>
          <p:nvPr/>
        </p:nvSpPr>
        <p:spPr>
          <a:xfrm>
            <a:off x="332515" y="760972"/>
            <a:ext cx="11526974" cy="4985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凝聚式聚类的实例</a:t>
            </a:r>
            <a:endParaRPr lang="en-US" altLang="zh-CN" sz="2400" b="1" dirty="0">
              <a:solidFill>
                <a:srgbClr val="C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9" name="Rectangle 6"/>
          <p:cNvSpPr/>
          <p:nvPr/>
        </p:nvSpPr>
        <p:spPr>
          <a:xfrm>
            <a:off x="484915" y="1808101"/>
            <a:ext cx="11049300" cy="5808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如下图所示，我们已经获得了五个簇，并得到了相应的邻近度矩阵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1606" y="2784290"/>
            <a:ext cx="6648792" cy="3702240"/>
          </a:xfrm>
          <a:prstGeom prst="rect">
            <a:avLst/>
          </a:prstGeom>
        </p:spPr>
      </p:pic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B44AAC7-4701-7ACA-4360-A0454F3C7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222C5-DF54-4BD7-B776-8C19CDAF53BB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274774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796" y="404665"/>
            <a:ext cx="12190413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流程图: 离页连接符 2"/>
          <p:cNvSpPr/>
          <p:nvPr/>
        </p:nvSpPr>
        <p:spPr>
          <a:xfrm>
            <a:off x="9984433" y="332658"/>
            <a:ext cx="1584176" cy="1080119"/>
          </a:xfrm>
          <a:prstGeom prst="flowChartOffpageConnector">
            <a:avLst/>
          </a:prstGeom>
          <a:solidFill>
            <a:srgbClr val="1B8B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0171227" y="571922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层次聚类</a:t>
            </a:r>
          </a:p>
        </p:txBody>
      </p:sp>
      <p:sp>
        <p:nvSpPr>
          <p:cNvPr id="7" name="Rectangle 6"/>
          <p:cNvSpPr/>
          <p:nvPr/>
        </p:nvSpPr>
        <p:spPr>
          <a:xfrm>
            <a:off x="332515" y="760972"/>
            <a:ext cx="11526974" cy="4985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凝聚式聚类的实例</a:t>
            </a:r>
            <a:endParaRPr lang="en-US" altLang="zh-CN" sz="2400" b="1" dirty="0">
              <a:solidFill>
                <a:srgbClr val="C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9" name="Rectangle 6"/>
          <p:cNvSpPr/>
          <p:nvPr/>
        </p:nvSpPr>
        <p:spPr>
          <a:xfrm>
            <a:off x="484915" y="1808101"/>
            <a:ext cx="110493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通过邻近度矩阵，我们发现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C2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与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C5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之前的邻近度最高，可以进行合并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3892" y="2541808"/>
            <a:ext cx="6731346" cy="3765744"/>
          </a:xfrm>
          <a:prstGeom prst="rect">
            <a:avLst/>
          </a:prstGeom>
        </p:spPr>
      </p:pic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674089B-A0E1-DF0B-8520-5FA9C1AA7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222C5-DF54-4BD7-B776-8C19CDAF53BB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47828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796" y="404665"/>
            <a:ext cx="12190413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流程图: 离页连接符 2"/>
          <p:cNvSpPr/>
          <p:nvPr/>
        </p:nvSpPr>
        <p:spPr>
          <a:xfrm>
            <a:off x="9984433" y="332658"/>
            <a:ext cx="1584176" cy="1080119"/>
          </a:xfrm>
          <a:prstGeom prst="flowChartOffpageConnector">
            <a:avLst/>
          </a:prstGeom>
          <a:solidFill>
            <a:srgbClr val="1B8B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0171227" y="571922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层次聚类</a:t>
            </a:r>
          </a:p>
        </p:txBody>
      </p:sp>
      <p:sp>
        <p:nvSpPr>
          <p:cNvPr id="7" name="Rectangle 6"/>
          <p:cNvSpPr/>
          <p:nvPr/>
        </p:nvSpPr>
        <p:spPr>
          <a:xfrm>
            <a:off x="332515" y="760972"/>
            <a:ext cx="11526974" cy="4985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凝聚式聚类的实例</a:t>
            </a:r>
            <a:endParaRPr lang="en-US" altLang="zh-CN" sz="2400" b="1" dirty="0">
              <a:solidFill>
                <a:srgbClr val="C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9" name="Rectangle 6"/>
          <p:cNvSpPr/>
          <p:nvPr/>
        </p:nvSpPr>
        <p:spPr>
          <a:xfrm>
            <a:off x="484915" y="1808101"/>
            <a:ext cx="110493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基于合并结果，重新计算两两簇之间的邻近度并更新邻近度矩阵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5643" y="2684048"/>
            <a:ext cx="6667843" cy="3765744"/>
          </a:xfrm>
          <a:prstGeom prst="rect">
            <a:avLst/>
          </a:prstGeom>
        </p:spPr>
      </p:pic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2531735-D0E0-A553-6CF3-54294A85E1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222C5-DF54-4BD7-B776-8C19CDAF53BB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850765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796" y="404665"/>
            <a:ext cx="12190413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流程图: 离页连接符 2"/>
          <p:cNvSpPr/>
          <p:nvPr/>
        </p:nvSpPr>
        <p:spPr>
          <a:xfrm>
            <a:off x="9984433" y="332658"/>
            <a:ext cx="1584176" cy="1080119"/>
          </a:xfrm>
          <a:prstGeom prst="flowChartOffpageConnector">
            <a:avLst/>
          </a:prstGeom>
          <a:solidFill>
            <a:srgbClr val="1B8B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0171227" y="571922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层次聚类</a:t>
            </a:r>
          </a:p>
        </p:txBody>
      </p:sp>
      <p:sp>
        <p:nvSpPr>
          <p:cNvPr id="7" name="Rectangle 6"/>
          <p:cNvSpPr/>
          <p:nvPr/>
        </p:nvSpPr>
        <p:spPr>
          <a:xfrm>
            <a:off x="332515" y="760972"/>
            <a:ext cx="11526974" cy="4985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凝聚式聚类的邻近度定义</a:t>
            </a:r>
            <a:endParaRPr lang="en-US" altLang="zh-CN" sz="2400" b="1" dirty="0">
              <a:solidFill>
                <a:srgbClr val="C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9" name="Rectangle 6"/>
          <p:cNvSpPr/>
          <p:nvPr/>
        </p:nvSpPr>
        <p:spPr>
          <a:xfrm>
            <a:off x="484914" y="1808101"/>
            <a:ext cx="11706295" cy="30225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上述过程的核心问题在于</a:t>
            </a:r>
            <a:r>
              <a:rPr lang="zh-CN" altLang="en-US" sz="2400" b="1" u="sng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邻近度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的计算，不同聚类方法计算方式不同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257300" lvl="2" indent="-34290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注意：每个簇本质上是样本的集合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常见的邻近度定义包括：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257300" lvl="2" indent="-342900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单链 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Single Linkage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，也可表示为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MIN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，指两个簇最近的点之间的邻近度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714500" lvl="3" indent="-342900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单链技术擅长处理非椭圆形状的簇，但对噪声比较敏感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7862" y="4842955"/>
            <a:ext cx="4656279" cy="2015045"/>
          </a:xfrm>
          <a:prstGeom prst="rect">
            <a:avLst/>
          </a:prstGeom>
        </p:spPr>
      </p:pic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5EF8B8A-D917-7A10-93E8-79129B4C4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222C5-DF54-4BD7-B776-8C19CDAF53BB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108927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796" y="404665"/>
            <a:ext cx="12190413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流程图: 离页连接符 2"/>
          <p:cNvSpPr/>
          <p:nvPr/>
        </p:nvSpPr>
        <p:spPr>
          <a:xfrm>
            <a:off x="9984433" y="332658"/>
            <a:ext cx="1584176" cy="1080119"/>
          </a:xfrm>
          <a:prstGeom prst="flowChartOffpageConnector">
            <a:avLst/>
          </a:prstGeom>
          <a:solidFill>
            <a:srgbClr val="1B8B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0171227" y="571922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层次聚类</a:t>
            </a:r>
          </a:p>
        </p:txBody>
      </p:sp>
      <p:sp>
        <p:nvSpPr>
          <p:cNvPr id="7" name="Rectangle 6"/>
          <p:cNvSpPr/>
          <p:nvPr/>
        </p:nvSpPr>
        <p:spPr>
          <a:xfrm>
            <a:off x="332515" y="760972"/>
            <a:ext cx="11526974" cy="4985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凝聚式聚类的邻近度定义</a:t>
            </a:r>
            <a:endParaRPr lang="en-US" altLang="zh-CN" sz="2400" b="1" dirty="0">
              <a:solidFill>
                <a:srgbClr val="C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9" name="Rectangle 6"/>
          <p:cNvSpPr/>
          <p:nvPr/>
        </p:nvSpPr>
        <p:spPr>
          <a:xfrm>
            <a:off x="484914" y="1808101"/>
            <a:ext cx="11706295" cy="30225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上述过程的核心问题在于</a:t>
            </a:r>
            <a:r>
              <a:rPr lang="zh-CN" altLang="en-US" sz="2400" b="1" u="sng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邻近度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的计算，不同聚类方法计算方式不同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257300" lvl="2" indent="-34290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注意：每个簇本质上是样本的集合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常见的邻近度定义包括：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257300" lvl="2" indent="-342900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全链 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Complete Linkage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，也可表示为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MAX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，指两个簇最远的点之间的邻近度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714500" lvl="3" indent="-342900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全链对噪声不太敏感，但可能使得较大的簇变得支离破碎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9099" y="4830660"/>
            <a:ext cx="4553805" cy="1819946"/>
          </a:xfrm>
          <a:prstGeom prst="rect">
            <a:avLst/>
          </a:prstGeom>
        </p:spPr>
      </p:pic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2DD0A4E-2E01-D071-1BD3-6820DBE60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222C5-DF54-4BD7-B776-8C19CDAF53BB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135325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796" y="404665"/>
            <a:ext cx="12190413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流程图: 离页连接符 2"/>
          <p:cNvSpPr/>
          <p:nvPr/>
        </p:nvSpPr>
        <p:spPr>
          <a:xfrm>
            <a:off x="9984433" y="332658"/>
            <a:ext cx="1584176" cy="1080119"/>
          </a:xfrm>
          <a:prstGeom prst="flowChartOffpageConnector">
            <a:avLst/>
          </a:prstGeom>
          <a:solidFill>
            <a:srgbClr val="1B8B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0171227" y="571922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层次聚类</a:t>
            </a:r>
          </a:p>
        </p:txBody>
      </p:sp>
      <p:sp>
        <p:nvSpPr>
          <p:cNvPr id="7" name="Rectangle 6"/>
          <p:cNvSpPr/>
          <p:nvPr/>
        </p:nvSpPr>
        <p:spPr>
          <a:xfrm>
            <a:off x="332515" y="760972"/>
            <a:ext cx="11526974" cy="4985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凝聚式聚类的邻近度定义</a:t>
            </a:r>
            <a:endParaRPr lang="en-US" altLang="zh-CN" sz="2400" b="1" dirty="0">
              <a:solidFill>
                <a:srgbClr val="C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9" name="Rectangle 6"/>
          <p:cNvSpPr/>
          <p:nvPr/>
        </p:nvSpPr>
        <p:spPr>
          <a:xfrm>
            <a:off x="484914" y="1808101"/>
            <a:ext cx="11524205" cy="30225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上述过程的核心问题在于</a:t>
            </a:r>
            <a:r>
              <a:rPr lang="zh-CN" altLang="en-US" sz="2400" b="1" u="sng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邻近度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的计算，不同聚类方法计算方式不同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257300" lvl="2" indent="-34290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注意：每个簇本质上是样本的集合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常见的邻近度定义包括：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257300" lvl="2" indent="-342900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组平均 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Average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Linkage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，指所有来自两个簇的两点之间的平均邻近度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714500" lvl="3" indent="-342900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组平均方法是前面两种方法的折中产物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6506" y="4830660"/>
            <a:ext cx="4658992" cy="1921233"/>
          </a:xfrm>
          <a:prstGeom prst="rect">
            <a:avLst/>
          </a:prstGeom>
        </p:spPr>
      </p:pic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84F52F0-A9A1-BFEF-F83D-47F51C27C5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222C5-DF54-4BD7-B776-8C19CDAF53BB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388630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796" y="404665"/>
            <a:ext cx="12190413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流程图: 离页连接符 2"/>
          <p:cNvSpPr/>
          <p:nvPr/>
        </p:nvSpPr>
        <p:spPr>
          <a:xfrm>
            <a:off x="9984433" y="332658"/>
            <a:ext cx="1584176" cy="1080119"/>
          </a:xfrm>
          <a:prstGeom prst="flowChartOffpageConnector">
            <a:avLst/>
          </a:prstGeom>
          <a:solidFill>
            <a:srgbClr val="1B8B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0171227" y="571922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层次聚类</a:t>
            </a:r>
          </a:p>
        </p:txBody>
      </p:sp>
      <p:sp>
        <p:nvSpPr>
          <p:cNvPr id="7" name="Rectangle 6"/>
          <p:cNvSpPr/>
          <p:nvPr/>
        </p:nvSpPr>
        <p:spPr>
          <a:xfrm>
            <a:off x="332515" y="760972"/>
            <a:ext cx="11526974" cy="4985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凝聚式聚类的邻近度定义</a:t>
            </a:r>
            <a:endParaRPr lang="en-US" altLang="zh-CN" sz="2400" b="1" dirty="0">
              <a:solidFill>
                <a:srgbClr val="C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9" name="Rectangle 6"/>
          <p:cNvSpPr/>
          <p:nvPr/>
        </p:nvSpPr>
        <p:spPr>
          <a:xfrm>
            <a:off x="484914" y="1808101"/>
            <a:ext cx="11524205" cy="30225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上述过程的核心问题在于</a:t>
            </a:r>
            <a:r>
              <a:rPr lang="zh-CN" altLang="en-US" sz="2400" b="1" u="sng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邻近度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的计算，不同聚类方法计算方式不同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257300" lvl="2" indent="-34290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注意：每个簇本质上是样本的集合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常见的邻近度定义包括：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257300" lvl="2" indent="-342900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中心距离，指来自不同簇的两个簇中心之间的邻近度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257300" lvl="2" indent="-342900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也可使用</a:t>
            </a:r>
            <a:r>
              <a:rPr lang="zh-CN" altLang="en-US" sz="2400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合并两个簇导致的</a:t>
            </a:r>
            <a:r>
              <a:rPr lang="en-US" altLang="zh-CN" sz="2400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SSE</a:t>
            </a:r>
            <a:r>
              <a:rPr lang="zh-CN" altLang="en-US" sz="2400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增加值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等度量方式来衡量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2585" y="4830660"/>
            <a:ext cx="4426834" cy="1882766"/>
          </a:xfrm>
          <a:prstGeom prst="rect">
            <a:avLst/>
          </a:prstGeom>
        </p:spPr>
      </p:pic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953CE8C-687C-A9AB-56A4-B98E3449C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222C5-DF54-4BD7-B776-8C19CDAF53BB}" type="slidenum">
              <a:rPr lang="zh-CN" altLang="en-US" smtClean="0"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63394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6"/>
          <p:cNvSpPr/>
          <p:nvPr/>
        </p:nvSpPr>
        <p:spPr>
          <a:xfrm>
            <a:off x="332515" y="1655701"/>
            <a:ext cx="11049300" cy="23801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聚类（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Clustering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）方法的目的，就是将样本分为若干个簇（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Clusters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）</a:t>
            </a:r>
            <a:endParaRPr lang="en-US" altLang="zh-CN" sz="2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marL="1257300" lvl="2" indent="-342900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其中，每个簇都由相似的样本所组成的结构</a:t>
            </a:r>
            <a:endParaRPr lang="en-US" altLang="zh-CN" sz="2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marL="1257300" lvl="2" indent="-342900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宋体" panose="02010600030101010101" pitchFamily="2" charset="-122"/>
              </a:rPr>
              <a:t>聚类方法，是最经典的</a:t>
            </a:r>
            <a:r>
              <a:rPr lang="zh-CN" altLang="en-US" sz="2400" u="sng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宋体" panose="02010600030101010101" pitchFamily="2" charset="-122"/>
              </a:rPr>
              <a:t>无监督学习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宋体" panose="02010600030101010101" pitchFamily="2" charset="-122"/>
              </a:rPr>
              <a:t>（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宋体" panose="02010600030101010101" pitchFamily="2" charset="-122"/>
              </a:rPr>
              <a:t>Unsupervised Learning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宋体" panose="02010600030101010101" pitchFamily="2" charset="-122"/>
              </a:rPr>
              <a:t>）方法</a:t>
            </a:r>
            <a:endParaRPr lang="en-US" altLang="zh-CN" sz="2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宋体" panose="02010600030101010101" pitchFamily="2" charset="-122"/>
            </a:endParaRPr>
          </a:p>
          <a:p>
            <a:pPr marL="1714500" lvl="3" indent="-342900"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机器学习方法分类：有监督、无监督、半监督、强化学习、自监督</a:t>
            </a:r>
            <a:endParaRPr lang="en-US" altLang="zh-CN" sz="20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cxnSp>
        <p:nvCxnSpPr>
          <p:cNvPr id="2" name="直接连接符 1"/>
          <p:cNvCxnSpPr/>
          <p:nvPr/>
        </p:nvCxnSpPr>
        <p:spPr>
          <a:xfrm>
            <a:off x="796" y="404665"/>
            <a:ext cx="12190413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流程图: 离页连接符 2"/>
          <p:cNvSpPr/>
          <p:nvPr/>
        </p:nvSpPr>
        <p:spPr>
          <a:xfrm>
            <a:off x="9984433" y="332658"/>
            <a:ext cx="1584176" cy="1080119"/>
          </a:xfrm>
          <a:prstGeom prst="flowChartOffpageConnector">
            <a:avLst/>
          </a:prstGeom>
          <a:solidFill>
            <a:srgbClr val="1B8B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0171227" y="571922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问题背景</a:t>
            </a:r>
          </a:p>
        </p:txBody>
      </p:sp>
      <p:sp>
        <p:nvSpPr>
          <p:cNvPr id="7" name="Rectangle 6"/>
          <p:cNvSpPr/>
          <p:nvPr/>
        </p:nvSpPr>
        <p:spPr>
          <a:xfrm>
            <a:off x="332515" y="760972"/>
            <a:ext cx="11526974" cy="4985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由簇衍生的聚类问题</a:t>
            </a:r>
            <a:endParaRPr lang="en-US" altLang="zh-CN" b="1" dirty="0">
              <a:solidFill>
                <a:srgbClr val="C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4118358"/>
            <a:ext cx="2568992" cy="2406984"/>
          </a:xfrm>
          <a:prstGeom prst="rect">
            <a:avLst/>
          </a:prstGeom>
        </p:spPr>
      </p:pic>
      <p:sp>
        <p:nvSpPr>
          <p:cNvPr id="9" name="Rectangle 6"/>
          <p:cNvSpPr/>
          <p:nvPr/>
        </p:nvSpPr>
        <p:spPr>
          <a:xfrm>
            <a:off x="332515" y="4133749"/>
            <a:ext cx="789708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57300" lvl="2" indent="-342900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分类依托样本标签，天然具有问题合理性的判别；与此不同，聚类的合理性受问题与方法定义影响存在一定不确定性，需要专门约定。</a:t>
            </a:r>
            <a:endParaRPr lang="en-US" altLang="zh-CN" sz="2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3AA8761-40C7-C4BC-EA41-6989FF3D7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222C5-DF54-4BD7-B776-8C19CDAF53BB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264510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796" y="404665"/>
            <a:ext cx="12190413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流程图: 离页连接符 2"/>
          <p:cNvSpPr/>
          <p:nvPr/>
        </p:nvSpPr>
        <p:spPr>
          <a:xfrm>
            <a:off x="9984433" y="332658"/>
            <a:ext cx="1584176" cy="1080119"/>
          </a:xfrm>
          <a:prstGeom prst="flowChartOffpageConnector">
            <a:avLst/>
          </a:prstGeom>
          <a:solidFill>
            <a:srgbClr val="1B8B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0171227" y="571922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层次聚类</a:t>
            </a:r>
          </a:p>
        </p:txBody>
      </p:sp>
      <p:sp>
        <p:nvSpPr>
          <p:cNvPr id="7" name="Rectangle 6"/>
          <p:cNvSpPr/>
          <p:nvPr/>
        </p:nvSpPr>
        <p:spPr>
          <a:xfrm>
            <a:off x="332515" y="760972"/>
            <a:ext cx="11526974" cy="4985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分裂式聚类</a:t>
            </a:r>
            <a:endParaRPr lang="en-US" altLang="zh-CN" sz="2400" b="1" dirty="0">
              <a:solidFill>
                <a:srgbClr val="C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9" name="Rectangle 6"/>
          <p:cNvSpPr/>
          <p:nvPr/>
        </p:nvSpPr>
        <p:spPr>
          <a:xfrm>
            <a:off x="484915" y="1808101"/>
            <a:ext cx="11049300" cy="39292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相比于凝聚式聚类，分裂式聚类略为罕见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257300" lvl="2" indent="-342900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事实上，二分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K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均值聚类就是一个分裂式聚类的实例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另一种分裂式聚类的代表方法是：最小生成树聚类（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MST Clustering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）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371600" lvl="2" indent="-457200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Font typeface="+mj-lt"/>
              <a:buAutoNum type="arabicPeriod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首先，基于差异度矩阵，生成一棵最小生成树（节点之间权值最小）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371600" lvl="2" indent="-457200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Font typeface="+mj-lt"/>
              <a:buAutoNum type="arabicPeriod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其次，每步</a:t>
            </a:r>
            <a:r>
              <a:rPr lang="zh-CN" altLang="en-US" sz="2400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断开差异度最大的一条边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，从而创建一个新的簇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914400" lvl="1" indent="-457200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一个有趣的现象：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MST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聚类的结果与单链凝聚聚类的结果相同，</a:t>
            </a:r>
            <a:r>
              <a:rPr lang="zh-CN" altLang="en-US" sz="2400" u="sng" dirty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为什么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？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915A08A-C42B-4292-FF19-16F705BE9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222C5-DF54-4BD7-B776-8C19CDAF53BB}" type="slidenum">
              <a:rPr lang="zh-CN" altLang="en-US" smtClean="0"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960521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796" y="404665"/>
            <a:ext cx="12190413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流程图: 离页连接符 2"/>
          <p:cNvSpPr/>
          <p:nvPr/>
        </p:nvSpPr>
        <p:spPr>
          <a:xfrm>
            <a:off x="9984433" y="332658"/>
            <a:ext cx="1584176" cy="1080119"/>
          </a:xfrm>
          <a:prstGeom prst="flowChartOffpageConnector">
            <a:avLst/>
          </a:prstGeom>
          <a:solidFill>
            <a:srgbClr val="1B8B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0171227" y="571922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层次聚类</a:t>
            </a:r>
          </a:p>
        </p:txBody>
      </p:sp>
      <p:sp>
        <p:nvSpPr>
          <p:cNvPr id="7" name="Rectangle 6"/>
          <p:cNvSpPr/>
          <p:nvPr/>
        </p:nvSpPr>
        <p:spPr>
          <a:xfrm>
            <a:off x="332515" y="760972"/>
            <a:ext cx="11526974" cy="4985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最小生成树聚类的实例</a:t>
            </a:r>
            <a:endParaRPr lang="en-US" altLang="zh-CN" sz="2400" b="1" dirty="0">
              <a:solidFill>
                <a:srgbClr val="C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9" name="Rectangle 6"/>
          <p:cNvSpPr/>
          <p:nvPr/>
        </p:nvSpPr>
        <p:spPr>
          <a:xfrm>
            <a:off x="484915" y="1808101"/>
            <a:ext cx="11049300" cy="13029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例如，下图左对应的样本点，可以生成下图右的最小生成树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257300" lvl="2" indent="-342900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此时，每断开一条边，就可以将原来的簇一分为二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0241" y="3310412"/>
            <a:ext cx="7760672" cy="2870385"/>
          </a:xfrm>
          <a:prstGeom prst="rect">
            <a:avLst/>
          </a:prstGeom>
        </p:spPr>
      </p:pic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4F5CFF5-9333-E0B0-B028-ACEA1F64F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222C5-DF54-4BD7-B776-8C19CDAF53BB}" type="slidenum">
              <a:rPr lang="zh-CN" altLang="en-US" smtClean="0"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67808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796" y="404665"/>
            <a:ext cx="12190413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流程图: 离页连接符 2"/>
          <p:cNvSpPr/>
          <p:nvPr/>
        </p:nvSpPr>
        <p:spPr>
          <a:xfrm>
            <a:off x="9984433" y="332658"/>
            <a:ext cx="1584176" cy="1080119"/>
          </a:xfrm>
          <a:prstGeom prst="flowChartOffpageConnector">
            <a:avLst/>
          </a:prstGeom>
          <a:solidFill>
            <a:srgbClr val="1B8B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0171227" y="571922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层次聚类</a:t>
            </a:r>
          </a:p>
        </p:txBody>
      </p:sp>
      <p:sp>
        <p:nvSpPr>
          <p:cNvPr id="7" name="Rectangle 6"/>
          <p:cNvSpPr/>
          <p:nvPr/>
        </p:nvSpPr>
        <p:spPr>
          <a:xfrm>
            <a:off x="332515" y="760972"/>
            <a:ext cx="11526974" cy="4985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层次聚类的局限性</a:t>
            </a:r>
            <a:endParaRPr lang="en-US" altLang="zh-CN" sz="2400" b="1" dirty="0">
              <a:solidFill>
                <a:srgbClr val="C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9" name="Rectangle 6"/>
          <p:cNvSpPr/>
          <p:nvPr/>
        </p:nvSpPr>
        <p:spPr>
          <a:xfrm>
            <a:off x="484915" y="1808101"/>
            <a:ext cx="11049300" cy="39292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每一步的合并决策都是最终的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257300" lvl="2" indent="-342900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一旦做出合并两个簇的决策，就无法撤销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没有全局的优化目标函数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257300" lvl="2" indent="-342900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每一步都是一个启发式的、局部最优的过程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不同的聚类方法（邻近度定义），或多或少都具有一些问题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257300" lvl="2" indent="-342900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例如，对于噪声的敏感性，或者难以保留较大的簇等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33A31EE-EF3E-B763-D555-163A5984B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222C5-DF54-4BD7-B776-8C19CDAF53BB}" type="slidenum">
              <a:rPr lang="zh-CN" altLang="en-US" smtClean="0"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966027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706356"/>
            <a:ext cx="10515600" cy="4765563"/>
          </a:xfrm>
        </p:spPr>
        <p:txBody>
          <a:bodyPr>
            <a:normAutofit fontScale="92500"/>
          </a:bodyPr>
          <a:lstStyle/>
          <a:p>
            <a:pPr>
              <a:lnSpc>
                <a:spcPct val="200000"/>
              </a:lnSpc>
            </a:pPr>
            <a:r>
              <a:rPr lang="zh-CN" altLang="en-US" b="1" dirty="0">
                <a:solidFill>
                  <a:srgbClr val="C00000"/>
                </a:solidFill>
              </a:rPr>
              <a:t>常见的聚类方法</a:t>
            </a:r>
            <a:endParaRPr lang="en-US" altLang="zh-CN" b="1" dirty="0">
              <a:solidFill>
                <a:srgbClr val="C00000"/>
              </a:solidFill>
            </a:endParaRPr>
          </a:p>
          <a:p>
            <a:pPr lvl="1">
              <a:lnSpc>
                <a:spcPct val="200000"/>
              </a:lnSpc>
            </a:pPr>
            <a:r>
              <a:rPr lang="en-US" altLang="zh-CN" dirty="0"/>
              <a:t>K</a:t>
            </a:r>
            <a:r>
              <a:rPr lang="zh-CN" altLang="en-US" dirty="0"/>
              <a:t>均值聚类</a:t>
            </a:r>
            <a:endParaRPr lang="en-US" altLang="zh-CN" dirty="0"/>
          </a:p>
          <a:p>
            <a:pPr lvl="1">
              <a:lnSpc>
                <a:spcPct val="200000"/>
              </a:lnSpc>
            </a:pPr>
            <a:r>
              <a:rPr lang="zh-CN" altLang="en-US" dirty="0"/>
              <a:t>层次聚类</a:t>
            </a:r>
            <a:endParaRPr lang="en-US" altLang="zh-CN" dirty="0"/>
          </a:p>
          <a:p>
            <a:pPr lvl="1">
              <a:lnSpc>
                <a:spcPct val="200000"/>
              </a:lnSpc>
            </a:pPr>
            <a:r>
              <a:rPr lang="zh-CN" altLang="en-US" b="1" dirty="0">
                <a:solidFill>
                  <a:schemeClr val="accent5">
                    <a:lumMod val="75000"/>
                  </a:schemeClr>
                </a:solidFill>
              </a:rPr>
              <a:t>基于密度聚类</a:t>
            </a:r>
            <a:endParaRPr lang="en-US" altLang="zh-CN" b="1" dirty="0">
              <a:solidFill>
                <a:schemeClr val="accent5">
                  <a:lumMod val="75000"/>
                </a:schemeClr>
              </a:solidFill>
            </a:endParaRPr>
          </a:p>
          <a:p>
            <a:pPr lvl="1">
              <a:lnSpc>
                <a:spcPct val="200000"/>
              </a:lnSpc>
            </a:pPr>
            <a:r>
              <a:rPr lang="zh-CN" altLang="en-US" dirty="0"/>
              <a:t>模糊聚类初阶</a:t>
            </a:r>
            <a:endParaRPr lang="en-US" altLang="zh-CN" dirty="0"/>
          </a:p>
          <a:p>
            <a:pPr>
              <a:lnSpc>
                <a:spcPct val="200000"/>
              </a:lnSpc>
            </a:pPr>
            <a:r>
              <a:rPr lang="zh-CN" altLang="en-US" dirty="0"/>
              <a:t>聚类问题的评估</a:t>
            </a:r>
            <a:endParaRPr lang="en-US" altLang="zh-CN" dirty="0"/>
          </a:p>
          <a:p>
            <a:pPr>
              <a:lnSpc>
                <a:spcPct val="200000"/>
              </a:lnSpc>
            </a:pPr>
            <a:endParaRPr lang="en-US" altLang="zh-CN" dirty="0"/>
          </a:p>
        </p:txBody>
      </p:sp>
      <p:cxnSp>
        <p:nvCxnSpPr>
          <p:cNvPr id="5" name="直接连接符 4"/>
          <p:cNvCxnSpPr/>
          <p:nvPr/>
        </p:nvCxnSpPr>
        <p:spPr>
          <a:xfrm>
            <a:off x="796" y="404665"/>
            <a:ext cx="12190413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流程图: 离页连接符 5"/>
          <p:cNvSpPr/>
          <p:nvPr/>
        </p:nvSpPr>
        <p:spPr>
          <a:xfrm>
            <a:off x="9984433" y="332658"/>
            <a:ext cx="1584176" cy="1080119"/>
          </a:xfrm>
          <a:prstGeom prst="flowChartOffpageConnector">
            <a:avLst/>
          </a:prstGeom>
          <a:solidFill>
            <a:srgbClr val="1B8B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TextBox 3"/>
          <p:cNvSpPr txBox="1"/>
          <p:nvPr/>
        </p:nvSpPr>
        <p:spPr>
          <a:xfrm>
            <a:off x="10171227" y="571922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本节目录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8E8D1D4-A7E3-A2CB-EBD5-B3B52E1E2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222C5-DF54-4BD7-B776-8C19CDAF53BB}" type="slidenum">
              <a:rPr lang="zh-CN" altLang="en-US" smtClean="0"/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358690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796" y="404665"/>
            <a:ext cx="12190413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流程图: 离页连接符 2"/>
          <p:cNvSpPr/>
          <p:nvPr/>
        </p:nvSpPr>
        <p:spPr>
          <a:xfrm>
            <a:off x="9984433" y="332658"/>
            <a:ext cx="1584176" cy="1080119"/>
          </a:xfrm>
          <a:prstGeom prst="flowChartOffpageConnector">
            <a:avLst/>
          </a:prstGeom>
          <a:solidFill>
            <a:srgbClr val="1B8B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0171227" y="571922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密度聚类</a:t>
            </a:r>
          </a:p>
        </p:txBody>
      </p:sp>
      <p:sp>
        <p:nvSpPr>
          <p:cNvPr id="7" name="Rectangle 6"/>
          <p:cNvSpPr/>
          <p:nvPr/>
        </p:nvSpPr>
        <p:spPr>
          <a:xfrm>
            <a:off x="332515" y="760972"/>
            <a:ext cx="11526974" cy="4985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基于密度聚类的基本思想</a:t>
            </a:r>
            <a:endParaRPr lang="en-US" altLang="zh-CN" sz="2400" b="1" dirty="0">
              <a:solidFill>
                <a:srgbClr val="C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9" name="Rectangle 6"/>
          <p:cNvSpPr/>
          <p:nvPr/>
        </p:nvSpPr>
        <p:spPr>
          <a:xfrm>
            <a:off x="484915" y="1808101"/>
            <a:ext cx="11049300" cy="44178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密度聚类的基本假设在于：只有达到一定密度，才足以成为一个簇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257300" lvl="2" indent="-342900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zh-CN" altLang="en-US" sz="24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密度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：指定样本一定半径的样本数量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DBSCAN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算法，密度聚类的代表性算法（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Density-Based Spatial Clustering of Applications with Noise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），核心要素：三类不同的样本点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714500" lvl="3" indent="-342900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核心点：稠密部分内部的点（即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指定半径内样本数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超过阈值的点）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714500" lvl="3" indent="-342900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边界点：非核心点，但是处于稠密区域边界内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/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上的点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714500" lvl="3" indent="-342900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噪声点：处于稀疏区域的点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4997A1D-D23F-42DD-21A1-0555EBEC0D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222C5-DF54-4BD7-B776-8C19CDAF53BB}" type="slidenum">
              <a:rPr lang="zh-CN" altLang="en-US" smtClean="0"/>
              <a:t>54</a:t>
            </a:fld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C2C08BF-A41E-5054-E19D-45FB2F9897B5}"/>
              </a:ext>
            </a:extLst>
          </p:cNvPr>
          <p:cNvSpPr txBox="1"/>
          <p:nvPr/>
        </p:nvSpPr>
        <p:spPr>
          <a:xfrm>
            <a:off x="1519928" y="6405112"/>
            <a:ext cx="92565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Martin Ester, et al. </a:t>
            </a:r>
            <a:r>
              <a:rPr lang="en-US" altLang="zh-CN" sz="18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Density-Based Spatial Clustering of Applications with Noise.</a:t>
            </a:r>
            <a:r>
              <a:rPr lang="zh-CN" altLang="en-US" sz="18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sz="18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In KDD 1996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1828542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796" y="404665"/>
            <a:ext cx="12190413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流程图: 离页连接符 2"/>
          <p:cNvSpPr/>
          <p:nvPr/>
        </p:nvSpPr>
        <p:spPr>
          <a:xfrm>
            <a:off x="9984433" y="332658"/>
            <a:ext cx="1584176" cy="1080119"/>
          </a:xfrm>
          <a:prstGeom prst="flowChartOffpageConnector">
            <a:avLst/>
          </a:prstGeom>
          <a:solidFill>
            <a:srgbClr val="1B8B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0171227" y="571922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密度聚类</a:t>
            </a:r>
          </a:p>
        </p:txBody>
      </p:sp>
      <p:sp>
        <p:nvSpPr>
          <p:cNvPr id="7" name="Rectangle 6"/>
          <p:cNvSpPr/>
          <p:nvPr/>
        </p:nvSpPr>
        <p:spPr>
          <a:xfrm>
            <a:off x="332515" y="760972"/>
            <a:ext cx="11526974" cy="4985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基于密度聚类的基本思想</a:t>
            </a:r>
            <a:endParaRPr lang="en-US" altLang="zh-CN" sz="2400" b="1" dirty="0">
              <a:solidFill>
                <a:srgbClr val="C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9" name="Rectangle 6"/>
          <p:cNvSpPr/>
          <p:nvPr/>
        </p:nvSpPr>
        <p:spPr>
          <a:xfrm>
            <a:off x="484915" y="1808101"/>
            <a:ext cx="11049300" cy="13029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三类节点的示意图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257300" lvl="2" indent="-342900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11"/>
          <a:stretch>
            <a:fillRect/>
          </a:stretch>
        </p:blipFill>
        <p:spPr bwMode="auto">
          <a:xfrm>
            <a:off x="4224529" y="1828548"/>
            <a:ext cx="6704013" cy="48195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86350E5-3DA9-BC1F-8EA2-224C862E1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222C5-DF54-4BD7-B776-8C19CDAF53BB}" type="slidenum">
              <a:rPr lang="zh-CN" altLang="en-US" smtClean="0"/>
              <a:t>55</a:t>
            </a:fld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95D76E8-50EC-52F5-2BF3-EFF7BDD0F9C5}"/>
              </a:ext>
            </a:extLst>
          </p:cNvPr>
          <p:cNvSpPr txBox="1"/>
          <p:nvPr/>
        </p:nvSpPr>
        <p:spPr>
          <a:xfrm>
            <a:off x="2074460" y="3006209"/>
            <a:ext cx="2562428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zh-CN" sz="2000" dirty="0"/>
              <a:t>Eps: </a:t>
            </a:r>
            <a:r>
              <a:rPr lang="zh-CN" altLang="en-US" sz="2000" dirty="0"/>
              <a:t>预定半径</a:t>
            </a:r>
            <a:endParaRPr lang="en-US" altLang="zh-CN" sz="2000" dirty="0"/>
          </a:p>
          <a:p>
            <a:pPr>
              <a:spcAft>
                <a:spcPts val="600"/>
              </a:spcAft>
            </a:pPr>
            <a:r>
              <a:rPr lang="en-US" altLang="zh-CN" sz="2000" dirty="0" err="1"/>
              <a:t>MinPts</a:t>
            </a:r>
            <a:r>
              <a:rPr lang="en-US" altLang="zh-CN" sz="2000" dirty="0"/>
              <a:t>: </a:t>
            </a:r>
            <a:r>
              <a:rPr lang="zh-CN" altLang="en-US" sz="2000" dirty="0"/>
              <a:t>成为核心点的阈值</a:t>
            </a:r>
            <a:r>
              <a:rPr lang="en-US" altLang="zh-CN" sz="2000" dirty="0"/>
              <a:t> 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69505246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796" y="404665"/>
            <a:ext cx="12190413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流程图: 离页连接符 2"/>
          <p:cNvSpPr/>
          <p:nvPr/>
        </p:nvSpPr>
        <p:spPr>
          <a:xfrm>
            <a:off x="9984433" y="332658"/>
            <a:ext cx="1584176" cy="1080119"/>
          </a:xfrm>
          <a:prstGeom prst="flowChartOffpageConnector">
            <a:avLst/>
          </a:prstGeom>
          <a:solidFill>
            <a:srgbClr val="1B8B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0171227" y="571922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密度聚类</a:t>
            </a:r>
          </a:p>
        </p:txBody>
      </p:sp>
      <p:sp>
        <p:nvSpPr>
          <p:cNvPr id="7" name="Rectangle 6"/>
          <p:cNvSpPr/>
          <p:nvPr/>
        </p:nvSpPr>
        <p:spPr>
          <a:xfrm>
            <a:off x="332515" y="760972"/>
            <a:ext cx="11526974" cy="4985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DBSCAN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的基本流程</a:t>
            </a:r>
            <a:endParaRPr lang="en-US" altLang="zh-CN" sz="2400" b="1" dirty="0">
              <a:solidFill>
                <a:srgbClr val="C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9" name="Rectangle 6"/>
          <p:cNvSpPr/>
          <p:nvPr/>
        </p:nvSpPr>
        <p:spPr>
          <a:xfrm>
            <a:off x="484915" y="1808101"/>
            <a:ext cx="11049300" cy="45858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DBSCAN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的基本流程可归纳如下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371600" lvl="2" indent="-457200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Font typeface="+mj-lt"/>
              <a:buAutoNum type="arabicPeriod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将所有节点区分为核心点、边界点或噪声点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371600" lvl="2" indent="-457200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Font typeface="+mj-lt"/>
              <a:buAutoNum type="arabicPeriod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删除噪声点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371600" lvl="2" indent="-457200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Font typeface="+mj-lt"/>
              <a:buAutoNum type="arabicPeriod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将所有</a:t>
            </a:r>
            <a:r>
              <a:rPr lang="zh-CN" altLang="en-US" sz="2400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距离在预定半径内的核心点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之间连一条边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371600" lvl="2" indent="-457200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Font typeface="+mj-lt"/>
              <a:buAutoNum type="arabicPeriod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连通的核心点形成一个簇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371600" lvl="2" indent="-457200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Font typeface="+mj-lt"/>
              <a:buAutoNum type="arabicPeriod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将所有的边界点指派到一个与之关联的核心点所在的簇中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257300" lvl="2" indent="-342900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2BF4766-7E36-C23F-6768-80CB2892AA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222C5-DF54-4BD7-B776-8C19CDAF53BB}" type="slidenum">
              <a:rPr lang="zh-CN" altLang="en-US" smtClean="0"/>
              <a:t>56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20944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796" y="404665"/>
            <a:ext cx="12190413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流程图: 离页连接符 2"/>
          <p:cNvSpPr/>
          <p:nvPr/>
        </p:nvSpPr>
        <p:spPr>
          <a:xfrm>
            <a:off x="9984433" y="332658"/>
            <a:ext cx="1584176" cy="1080119"/>
          </a:xfrm>
          <a:prstGeom prst="flowChartOffpageConnector">
            <a:avLst/>
          </a:prstGeom>
          <a:solidFill>
            <a:srgbClr val="1B8B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0171227" y="571922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密度聚类</a:t>
            </a:r>
          </a:p>
        </p:txBody>
      </p:sp>
      <p:sp>
        <p:nvSpPr>
          <p:cNvPr id="7" name="Rectangle 6"/>
          <p:cNvSpPr/>
          <p:nvPr/>
        </p:nvSpPr>
        <p:spPr>
          <a:xfrm>
            <a:off x="332515" y="760972"/>
            <a:ext cx="11526974" cy="4985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DBSCAN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的实例与优点</a:t>
            </a:r>
            <a:endParaRPr lang="en-US" altLang="zh-CN" sz="2400" b="1" dirty="0">
              <a:solidFill>
                <a:srgbClr val="C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3144" y="1484784"/>
            <a:ext cx="4872038" cy="3654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 Box 5"/>
          <p:cNvSpPr txBox="1">
            <a:spLocks noChangeArrowheads="1"/>
          </p:cNvSpPr>
          <p:nvPr/>
        </p:nvSpPr>
        <p:spPr bwMode="auto">
          <a:xfrm>
            <a:off x="6790944" y="5218583"/>
            <a:ext cx="25146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  <a:ea typeface="宋体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1800" dirty="0"/>
              <a:t>Point types: </a:t>
            </a:r>
            <a:r>
              <a:rPr lang="en-US" altLang="zh-CN" sz="1800" dirty="0">
                <a:solidFill>
                  <a:srgbClr val="92D050"/>
                </a:solidFill>
              </a:rPr>
              <a:t>core</a:t>
            </a:r>
            <a:r>
              <a:rPr lang="en-US" altLang="zh-CN" sz="1800" dirty="0"/>
              <a:t>, </a:t>
            </a:r>
            <a:r>
              <a:rPr lang="en-US" altLang="zh-CN" sz="1800" dirty="0">
                <a:solidFill>
                  <a:srgbClr val="003399"/>
                </a:solidFill>
              </a:rPr>
              <a:t>border</a:t>
            </a:r>
            <a:r>
              <a:rPr lang="en-US" altLang="zh-CN" sz="1800" dirty="0"/>
              <a:t> and </a:t>
            </a:r>
            <a:r>
              <a:rPr lang="en-US" altLang="zh-CN" sz="1800" dirty="0">
                <a:solidFill>
                  <a:srgbClr val="FF0000"/>
                </a:solidFill>
              </a:rPr>
              <a:t>noise</a:t>
            </a:r>
          </a:p>
        </p:txBody>
      </p:sp>
      <p:pic>
        <p:nvPicPr>
          <p:cNvPr id="11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7944" y="1560984"/>
            <a:ext cx="4872038" cy="3654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 Box 7"/>
          <p:cNvSpPr txBox="1">
            <a:spLocks noChangeArrowheads="1"/>
          </p:cNvSpPr>
          <p:nvPr/>
        </p:nvSpPr>
        <p:spPr bwMode="auto">
          <a:xfrm>
            <a:off x="4276344" y="6056784"/>
            <a:ext cx="3276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  <a:ea typeface="宋体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1800"/>
              <a:t>Eps = 10, MinPts = 4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B483033-8C3D-8673-04F1-3D05224AC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222C5-DF54-4BD7-B776-8C19CDAF53BB}" type="slidenum">
              <a:rPr lang="zh-CN" altLang="en-US" smtClean="0"/>
              <a:t>57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038888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796" y="404665"/>
            <a:ext cx="12190413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流程图: 离页连接符 2"/>
          <p:cNvSpPr/>
          <p:nvPr/>
        </p:nvSpPr>
        <p:spPr>
          <a:xfrm>
            <a:off x="9984433" y="332658"/>
            <a:ext cx="1584176" cy="1080119"/>
          </a:xfrm>
          <a:prstGeom prst="flowChartOffpageConnector">
            <a:avLst/>
          </a:prstGeom>
          <a:solidFill>
            <a:srgbClr val="1B8B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0171227" y="571922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密度聚类</a:t>
            </a:r>
          </a:p>
        </p:txBody>
      </p:sp>
      <p:sp>
        <p:nvSpPr>
          <p:cNvPr id="7" name="Rectangle 6"/>
          <p:cNvSpPr/>
          <p:nvPr/>
        </p:nvSpPr>
        <p:spPr>
          <a:xfrm>
            <a:off x="332515" y="760972"/>
            <a:ext cx="11526974" cy="4985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DBSCAN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的实例与优点</a:t>
            </a:r>
            <a:endParaRPr lang="en-US" altLang="zh-CN" sz="2400" b="1" dirty="0">
              <a:solidFill>
                <a:srgbClr val="C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3" name="Rectangle 6"/>
          <p:cNvSpPr/>
          <p:nvPr/>
        </p:nvSpPr>
        <p:spPr>
          <a:xfrm>
            <a:off x="484915" y="1808101"/>
            <a:ext cx="110493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可以看出，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DBSCAN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对噪声较为鲁棒，且可以处理不规则形状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14" name="Picture 205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3964" y="2328323"/>
            <a:ext cx="4872038" cy="3654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5" name="Group 2053"/>
          <p:cNvGrpSpPr>
            <a:grpSpLocks/>
          </p:cNvGrpSpPr>
          <p:nvPr/>
        </p:nvGrpSpPr>
        <p:grpSpPr bwMode="auto">
          <a:xfrm>
            <a:off x="5521644" y="2294192"/>
            <a:ext cx="4872037" cy="3906837"/>
            <a:chOff x="2691" y="633"/>
            <a:chExt cx="3069" cy="2461"/>
          </a:xfrm>
        </p:grpSpPr>
        <p:pic>
          <p:nvPicPr>
            <p:cNvPr id="16" name="Picture 205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91" y="633"/>
              <a:ext cx="3069" cy="23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" name="Text Box 2055"/>
            <p:cNvSpPr txBox="1">
              <a:spLocks noChangeArrowheads="1"/>
            </p:cNvSpPr>
            <p:nvPr/>
          </p:nvSpPr>
          <p:spPr bwMode="auto">
            <a:xfrm>
              <a:off x="3876" y="2863"/>
              <a:ext cx="158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1800" dirty="0"/>
                <a:t>Clusters</a:t>
              </a:r>
            </a:p>
          </p:txBody>
        </p:sp>
      </p:grpSp>
      <p:sp>
        <p:nvSpPr>
          <p:cNvPr id="19" name="Text Box 2052"/>
          <p:cNvSpPr txBox="1">
            <a:spLocks noChangeArrowheads="1"/>
          </p:cNvSpPr>
          <p:nvPr/>
        </p:nvSpPr>
        <p:spPr bwMode="auto">
          <a:xfrm>
            <a:off x="2595565" y="5833523"/>
            <a:ext cx="25146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  <a:ea typeface="宋体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1800" dirty="0"/>
              <a:t>Original Points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F435704-9B9C-DC46-71EB-E09FF5345A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222C5-DF54-4BD7-B776-8C19CDAF53BB}" type="slidenum">
              <a:rPr lang="zh-CN" altLang="en-US" smtClean="0"/>
              <a:t>58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424711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796" y="404665"/>
            <a:ext cx="12190413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流程图: 离页连接符 2"/>
          <p:cNvSpPr/>
          <p:nvPr/>
        </p:nvSpPr>
        <p:spPr>
          <a:xfrm>
            <a:off x="9984433" y="332658"/>
            <a:ext cx="1584176" cy="1080119"/>
          </a:xfrm>
          <a:prstGeom prst="flowChartOffpageConnector">
            <a:avLst/>
          </a:prstGeom>
          <a:solidFill>
            <a:srgbClr val="1B8B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0171227" y="571922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密度聚类</a:t>
            </a:r>
          </a:p>
        </p:txBody>
      </p:sp>
      <p:sp>
        <p:nvSpPr>
          <p:cNvPr id="7" name="Rectangle 6"/>
          <p:cNvSpPr/>
          <p:nvPr/>
        </p:nvSpPr>
        <p:spPr>
          <a:xfrm>
            <a:off x="332515" y="760972"/>
            <a:ext cx="11526974" cy="4985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DBSCAN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的局限性</a:t>
            </a:r>
            <a:endParaRPr lang="en-US" altLang="zh-CN" sz="2400" b="1" dirty="0">
              <a:solidFill>
                <a:srgbClr val="C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3" name="Rectangle 6"/>
          <p:cNvSpPr/>
          <p:nvPr/>
        </p:nvSpPr>
        <p:spPr>
          <a:xfrm>
            <a:off x="484915" y="1808101"/>
            <a:ext cx="11049300" cy="23391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如果簇的密度变化很大，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DBSCAN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的效果可能会受到影响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257300" lvl="2" indent="-342900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例如下图所示，其中左半边的噪声密度与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C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、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D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两个簇密度相同</a:t>
            </a:r>
            <a:endParaRPr lang="en-US" altLang="zh-CN" sz="20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257300" lvl="2" indent="-342900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当半径阈值较低时，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C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、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D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可以被成功聚类，但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A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、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B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将与噪声合为一体</a:t>
            </a:r>
            <a:endParaRPr lang="en-US" altLang="zh-CN" sz="20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257300" lvl="2" indent="-342900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反之，半径阈值较高，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A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、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B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可以被成功聚类，但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C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、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D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将被标为噪声（同左半边噪声）</a:t>
            </a:r>
            <a:endParaRPr lang="en-US" altLang="zh-CN" sz="20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12" name="内容占位符 4"/>
          <p:cNvPicPr>
            <a:picLocks noChangeAspect="1"/>
          </p:cNvPicPr>
          <p:nvPr/>
        </p:nvPicPr>
        <p:blipFill rotWithShape="1">
          <a:blip r:embed="rId3"/>
          <a:srcRect b="25566"/>
          <a:stretch/>
        </p:blipFill>
        <p:spPr>
          <a:xfrm>
            <a:off x="2250649" y="4026408"/>
            <a:ext cx="7517832" cy="2642400"/>
          </a:xfrm>
          <a:prstGeom prst="rect">
            <a:avLst/>
          </a:prstGeom>
        </p:spPr>
      </p:pic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1AD5F8A-4361-CE47-DE03-4F2926D5F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222C5-DF54-4BD7-B776-8C19CDAF53BB}" type="slidenum">
              <a:rPr lang="zh-CN" altLang="en-US" smtClean="0"/>
              <a:t>59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39373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796" y="404665"/>
            <a:ext cx="12190413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流程图: 离页连接符 2"/>
          <p:cNvSpPr/>
          <p:nvPr/>
        </p:nvSpPr>
        <p:spPr>
          <a:xfrm>
            <a:off x="9984433" y="332658"/>
            <a:ext cx="1584176" cy="1080119"/>
          </a:xfrm>
          <a:prstGeom prst="flowChartOffpageConnector">
            <a:avLst/>
          </a:prstGeom>
          <a:solidFill>
            <a:srgbClr val="1B8B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0171227" y="571922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问题背景</a:t>
            </a:r>
          </a:p>
        </p:txBody>
      </p:sp>
      <p:sp>
        <p:nvSpPr>
          <p:cNvPr id="7" name="Rectangle 6"/>
          <p:cNvSpPr/>
          <p:nvPr/>
        </p:nvSpPr>
        <p:spPr>
          <a:xfrm>
            <a:off x="332515" y="760972"/>
            <a:ext cx="11526974" cy="4700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聚类的三个基本问题</a:t>
            </a:r>
            <a:endParaRPr lang="en-US" altLang="zh-CN" sz="2400" b="1" dirty="0">
              <a:solidFill>
                <a:srgbClr val="C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8" name="Rectangle 6"/>
          <p:cNvSpPr/>
          <p:nvPr/>
        </p:nvSpPr>
        <p:spPr>
          <a:xfrm>
            <a:off x="332515" y="1655701"/>
            <a:ext cx="11049300" cy="45858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在聚类过程中，以下三个基本问题应得到回答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257300" lvl="2" indent="-342900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在数据中，样本是如何形成簇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/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社团的？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714500" lvl="3" indent="-342900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换言之，样本的“群体性”的依据是什么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257300" lvl="2" indent="-342900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如何度量样本之间的相似性？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714500" lvl="3" indent="-342900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不同的相似性度量可能导致截然不同的簇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257300" lvl="2" indent="-342900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簇的数量如何确定？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714500" lvl="3" indent="-342900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由于聚类没有天然标签，簇的数量往往是个开放性问题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3C32793-C550-00B2-159D-E645645F84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222C5-DF54-4BD7-B776-8C19CDAF53BB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461448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796" y="404665"/>
            <a:ext cx="12190413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流程图: 离页连接符 2"/>
          <p:cNvSpPr/>
          <p:nvPr/>
        </p:nvSpPr>
        <p:spPr>
          <a:xfrm>
            <a:off x="9984433" y="332658"/>
            <a:ext cx="1584176" cy="1080119"/>
          </a:xfrm>
          <a:prstGeom prst="flowChartOffpageConnector">
            <a:avLst/>
          </a:prstGeom>
          <a:solidFill>
            <a:srgbClr val="1B8B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0171227" y="571922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密度聚类</a:t>
            </a:r>
          </a:p>
        </p:txBody>
      </p:sp>
      <p:sp>
        <p:nvSpPr>
          <p:cNvPr id="7" name="Rectangle 6"/>
          <p:cNvSpPr/>
          <p:nvPr/>
        </p:nvSpPr>
        <p:spPr>
          <a:xfrm>
            <a:off x="332515" y="760972"/>
            <a:ext cx="11526974" cy="4985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DBSCAN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的参数选择</a:t>
            </a:r>
            <a:endParaRPr lang="en-US" altLang="zh-CN" sz="2400" b="1" dirty="0">
              <a:solidFill>
                <a:srgbClr val="C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3" name="Rectangle 6"/>
          <p:cNvSpPr/>
          <p:nvPr/>
        </p:nvSpPr>
        <p:spPr>
          <a:xfrm>
            <a:off x="484915" y="1808101"/>
            <a:ext cx="11049300" cy="12105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在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DBSCAN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中，核心的参数为预设半径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Eps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与半径内样本数阈值</a:t>
            </a:r>
            <a:r>
              <a:rPr lang="en-US" altLang="zh-CN" sz="24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MinPts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257300" lvl="2" indent="-342900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如果反过来看待这一问题，则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Eps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可近似视作</a:t>
            </a:r>
            <a:r>
              <a:rPr lang="en-US" altLang="zh-CN" sz="20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MinPts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-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最近邻的大概距离</a:t>
            </a:r>
            <a:endParaRPr lang="en-US" altLang="zh-CN" sz="20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8" name="Rectangle 6"/>
          <p:cNvSpPr/>
          <p:nvPr/>
        </p:nvSpPr>
        <p:spPr>
          <a:xfrm>
            <a:off x="484915" y="3018689"/>
            <a:ext cx="7086317" cy="35291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57300" lvl="2" indent="-342900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因此，如果预先选定了样本数阈值</a:t>
            </a:r>
            <a:r>
              <a:rPr lang="en-US" altLang="zh-CN" sz="20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MinPts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，那么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Eps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可以近似根据</a:t>
            </a:r>
            <a:r>
              <a:rPr lang="en-US" altLang="zh-CN" sz="20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MinPts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-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最近邻距离来确定</a:t>
            </a:r>
            <a:endParaRPr lang="en-US" altLang="zh-CN" sz="20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257300" lvl="2" indent="-342900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例如，右图展示了当</a:t>
            </a:r>
            <a:r>
              <a:rPr lang="en-US" altLang="zh-CN" sz="20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MinPts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=4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的情况，横轴为核心点的排序，纵轴为第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4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个最近邻的距离，按照从左到右的顺序展示。</a:t>
            </a:r>
            <a:endParaRPr lang="en-US" altLang="zh-CN" sz="20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257300" lvl="2" indent="-342900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此时，选择出现明显拐点的位置对应的距离，作为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Eps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的大概取值。</a:t>
            </a:r>
            <a:endParaRPr lang="en-US" altLang="zh-CN" sz="20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9482" y="3240024"/>
            <a:ext cx="3860007" cy="289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FAE2C38-FA88-3AE9-2207-9AD253D53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222C5-DF54-4BD7-B776-8C19CDAF53BB}" type="slidenum">
              <a:rPr lang="zh-CN" altLang="en-US" smtClean="0"/>
              <a:t>60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2795113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706356"/>
            <a:ext cx="10515600" cy="4765563"/>
          </a:xfrm>
        </p:spPr>
        <p:txBody>
          <a:bodyPr>
            <a:normAutofit fontScale="92500"/>
          </a:bodyPr>
          <a:lstStyle/>
          <a:p>
            <a:pPr>
              <a:lnSpc>
                <a:spcPct val="200000"/>
              </a:lnSpc>
            </a:pPr>
            <a:r>
              <a:rPr lang="zh-CN" altLang="en-US" b="1" dirty="0">
                <a:solidFill>
                  <a:srgbClr val="C00000"/>
                </a:solidFill>
              </a:rPr>
              <a:t>常见的聚类方法</a:t>
            </a:r>
            <a:endParaRPr lang="en-US" altLang="zh-CN" b="1" dirty="0">
              <a:solidFill>
                <a:srgbClr val="C00000"/>
              </a:solidFill>
            </a:endParaRPr>
          </a:p>
          <a:p>
            <a:pPr lvl="1">
              <a:lnSpc>
                <a:spcPct val="200000"/>
              </a:lnSpc>
            </a:pPr>
            <a:r>
              <a:rPr lang="en-US" altLang="zh-CN" dirty="0"/>
              <a:t>K</a:t>
            </a:r>
            <a:r>
              <a:rPr lang="zh-CN" altLang="en-US" dirty="0"/>
              <a:t>均值聚类</a:t>
            </a:r>
            <a:endParaRPr lang="en-US" altLang="zh-CN" dirty="0"/>
          </a:p>
          <a:p>
            <a:pPr lvl="1">
              <a:lnSpc>
                <a:spcPct val="200000"/>
              </a:lnSpc>
            </a:pPr>
            <a:r>
              <a:rPr lang="zh-CN" altLang="en-US" dirty="0"/>
              <a:t>层次聚类</a:t>
            </a:r>
            <a:endParaRPr lang="en-US" altLang="zh-CN" dirty="0"/>
          </a:p>
          <a:p>
            <a:pPr lvl="1">
              <a:lnSpc>
                <a:spcPct val="200000"/>
              </a:lnSpc>
            </a:pPr>
            <a:r>
              <a:rPr lang="zh-CN" altLang="en-US" dirty="0"/>
              <a:t>基于密度聚类</a:t>
            </a:r>
            <a:endParaRPr lang="en-US" altLang="zh-CN" dirty="0"/>
          </a:p>
          <a:p>
            <a:pPr lvl="1">
              <a:lnSpc>
                <a:spcPct val="200000"/>
              </a:lnSpc>
            </a:pPr>
            <a:r>
              <a:rPr lang="zh-CN" altLang="en-US" b="1" dirty="0">
                <a:solidFill>
                  <a:schemeClr val="accent5">
                    <a:lumMod val="75000"/>
                  </a:schemeClr>
                </a:solidFill>
              </a:rPr>
              <a:t>模糊聚类初阶</a:t>
            </a:r>
            <a:endParaRPr lang="en-US" altLang="zh-CN" b="1" dirty="0">
              <a:solidFill>
                <a:schemeClr val="accent5">
                  <a:lumMod val="7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zh-CN" altLang="en-US" dirty="0"/>
              <a:t>聚类问题的评估</a:t>
            </a:r>
            <a:endParaRPr lang="en-US" altLang="zh-CN" dirty="0"/>
          </a:p>
          <a:p>
            <a:pPr>
              <a:lnSpc>
                <a:spcPct val="200000"/>
              </a:lnSpc>
            </a:pPr>
            <a:endParaRPr lang="en-US" altLang="zh-CN" dirty="0"/>
          </a:p>
        </p:txBody>
      </p:sp>
      <p:cxnSp>
        <p:nvCxnSpPr>
          <p:cNvPr id="5" name="直接连接符 4"/>
          <p:cNvCxnSpPr/>
          <p:nvPr/>
        </p:nvCxnSpPr>
        <p:spPr>
          <a:xfrm>
            <a:off x="796" y="404665"/>
            <a:ext cx="12190413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流程图: 离页连接符 5"/>
          <p:cNvSpPr/>
          <p:nvPr/>
        </p:nvSpPr>
        <p:spPr>
          <a:xfrm>
            <a:off x="9984433" y="332658"/>
            <a:ext cx="1584176" cy="1080119"/>
          </a:xfrm>
          <a:prstGeom prst="flowChartOffpageConnector">
            <a:avLst/>
          </a:prstGeom>
          <a:solidFill>
            <a:srgbClr val="1B8B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TextBox 3"/>
          <p:cNvSpPr txBox="1"/>
          <p:nvPr/>
        </p:nvSpPr>
        <p:spPr>
          <a:xfrm>
            <a:off x="10171227" y="571922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本节目录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C07CF278-3E9B-B078-768A-8A312CA11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222C5-DF54-4BD7-B776-8C19CDAF53BB}" type="slidenum">
              <a:rPr lang="zh-CN" altLang="en-US" smtClean="0"/>
              <a:t>61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783140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796" y="404665"/>
            <a:ext cx="12190413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流程图: 离页连接符 2"/>
          <p:cNvSpPr/>
          <p:nvPr/>
        </p:nvSpPr>
        <p:spPr>
          <a:xfrm>
            <a:off x="9984433" y="332658"/>
            <a:ext cx="1584176" cy="1080119"/>
          </a:xfrm>
          <a:prstGeom prst="flowChartOffpageConnector">
            <a:avLst/>
          </a:prstGeom>
          <a:solidFill>
            <a:srgbClr val="1B8B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0171227" y="571922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模糊聚类</a:t>
            </a:r>
          </a:p>
        </p:txBody>
      </p:sp>
      <p:sp>
        <p:nvSpPr>
          <p:cNvPr id="7" name="Rectangle 6"/>
          <p:cNvSpPr/>
          <p:nvPr/>
        </p:nvSpPr>
        <p:spPr>
          <a:xfrm>
            <a:off x="332515" y="760972"/>
            <a:ext cx="11526974" cy="4700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模糊聚类的模糊性</a:t>
            </a:r>
            <a:endParaRPr lang="en-US" altLang="zh-CN" sz="2400" b="1" dirty="0">
              <a:solidFill>
                <a:srgbClr val="C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3" name="Rectangle 6"/>
          <p:cNvSpPr/>
          <p:nvPr/>
        </p:nvSpPr>
        <p:spPr>
          <a:xfrm>
            <a:off x="484915" y="1808101"/>
            <a:ext cx="11049300" cy="38629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先前的聚类方法有一条基本假设：每个样本对簇的从属度非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0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即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1</a:t>
            </a:r>
          </a:p>
          <a:p>
            <a:pPr marL="1257300" lvl="2" indent="-342900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即使在层次聚类中，各个类之间也仅是包含关系，而非重叠关系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然而在现实中，很难出现完全隶属的现象，更多是以模糊集的形式出现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257300" lvl="2" indent="-342900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例如，一个人可能身兼多职，一个学者可以做多个领域的研究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257300" lvl="2" indent="-342900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这种情况下，该节点就是以一定从属度同时属于多个簇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257300" lvl="2" indent="-342900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也就是说，不同的簇之间有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overlap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79BA541-AE90-1B3C-325E-1B381E80C9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222C5-DF54-4BD7-B776-8C19CDAF53BB}" type="slidenum">
              <a:rPr lang="zh-CN" altLang="en-US" smtClean="0"/>
              <a:t>62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946109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796" y="404665"/>
            <a:ext cx="12190413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流程图: 离页连接符 2"/>
          <p:cNvSpPr/>
          <p:nvPr/>
        </p:nvSpPr>
        <p:spPr>
          <a:xfrm>
            <a:off x="9984433" y="332658"/>
            <a:ext cx="1584176" cy="1080119"/>
          </a:xfrm>
          <a:prstGeom prst="flowChartOffpageConnector">
            <a:avLst/>
          </a:prstGeom>
          <a:solidFill>
            <a:srgbClr val="1B8B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0171227" y="571922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模糊聚类</a:t>
            </a:r>
          </a:p>
        </p:txBody>
      </p:sp>
      <p:sp>
        <p:nvSpPr>
          <p:cNvPr id="7" name="Rectangle 6"/>
          <p:cNvSpPr/>
          <p:nvPr/>
        </p:nvSpPr>
        <p:spPr>
          <a:xfrm>
            <a:off x="332515" y="760972"/>
            <a:ext cx="11526974" cy="4700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从硬聚类到软聚类</a:t>
            </a:r>
            <a:endParaRPr lang="en-US" altLang="zh-CN" sz="2400" b="1" dirty="0">
              <a:solidFill>
                <a:srgbClr val="C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3" name="Rectangle 6"/>
          <p:cNvSpPr/>
          <p:nvPr/>
        </p:nvSpPr>
        <p:spPr>
          <a:xfrm>
            <a:off x="484915" y="1808101"/>
            <a:ext cx="11049300" cy="42986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以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K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均值聚类为例，我们来观察硬聚类与软（模糊）聚类之间的区别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257300" lvl="2" indent="-342900">
              <a:lnSpc>
                <a:spcPct val="2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一般的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K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均值聚类目标函数如右：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714500" lvl="3" indent="-342900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其中，从属度 </a:t>
            </a:r>
            <a:r>
              <a:rPr lang="en-US" altLang="zh-CN" sz="2400" dirty="0">
                <a:solidFill>
                  <a:srgbClr val="000000"/>
                </a:solidFill>
              </a:rPr>
              <a:t>w</a:t>
            </a:r>
            <a:r>
              <a:rPr lang="en-US" altLang="zh-CN" sz="2400" baseline="-25000" dirty="0">
                <a:solidFill>
                  <a:srgbClr val="000000"/>
                </a:solidFill>
              </a:rPr>
              <a:t>ij</a:t>
            </a:r>
            <a:r>
              <a:rPr lang="en-US" altLang="zh-CN" sz="2400" dirty="0">
                <a:solidFill>
                  <a:srgbClr val="000000"/>
                </a:solidFill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sym typeface="Symbol" charset="0"/>
              </a:rPr>
              <a:t> {0,1}</a:t>
            </a:r>
            <a:r>
              <a:rPr lang="en-US" altLang="zh-CN" sz="2400" dirty="0">
                <a:solidFill>
                  <a:srgbClr val="000000"/>
                </a:solidFill>
              </a:rPr>
              <a:t> 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257300" lvl="2" indent="-342900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当考虑模糊聚类时，上述目标函数可修正为：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257300" lvl="2" indent="-342900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714500" lvl="3" indent="-342900">
              <a:lnSpc>
                <a:spcPct val="2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其中，从属度</a:t>
            </a:r>
            <a:r>
              <a:rPr lang="en-US" altLang="zh-CN" sz="2400" dirty="0">
                <a:solidFill>
                  <a:srgbClr val="000000"/>
                </a:solidFill>
              </a:rPr>
              <a:t>w</a:t>
            </a:r>
            <a:r>
              <a:rPr lang="en-US" altLang="zh-CN" sz="2400" baseline="-25000" dirty="0">
                <a:solidFill>
                  <a:srgbClr val="000000"/>
                </a:solidFill>
              </a:rPr>
              <a:t>ij</a:t>
            </a:r>
            <a:r>
              <a:rPr lang="en-US" altLang="zh-CN" sz="2400" dirty="0">
                <a:solidFill>
                  <a:srgbClr val="000000"/>
                </a:solidFill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sym typeface="Symbol" charset="0"/>
              </a:rPr>
              <a:t> </a:t>
            </a:r>
            <a:r>
              <a:rPr lang="en-US" altLang="zh-CN" sz="2400" b="1" dirty="0">
                <a:solidFill>
                  <a:schemeClr val="accent5">
                    <a:lumMod val="75000"/>
                  </a:schemeClr>
                </a:solidFill>
                <a:sym typeface="Symbol" charset="0"/>
              </a:rPr>
              <a:t>[0,1]</a:t>
            </a:r>
            <a:r>
              <a:rPr lang="en-US" altLang="zh-CN" sz="2400" b="1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graphicFrame>
        <p:nvGraphicFramePr>
          <p:cNvPr id="8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43042888"/>
              </p:ext>
            </p:extLst>
          </p:nvPr>
        </p:nvGraphicFramePr>
        <p:xfrm>
          <a:off x="6437376" y="2514284"/>
          <a:ext cx="2766786" cy="793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548728" imgH="444307" progId="Equation.3">
                  <p:embed/>
                </p:oleObj>
              </mc:Choice>
              <mc:Fallback>
                <p:oleObj name="Equation" r:id="rId3" imgW="1548728" imgH="444307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37376" y="2514284"/>
                        <a:ext cx="2766786" cy="793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6864760"/>
              </p:ext>
            </p:extLst>
          </p:nvPr>
        </p:nvGraphicFramePr>
        <p:xfrm>
          <a:off x="9675927" y="2514284"/>
          <a:ext cx="990600" cy="7368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5" imgW="596641" imgH="444307" progId="Equation.3">
                  <p:embed/>
                </p:oleObj>
              </mc:Choice>
              <mc:Fallback>
                <p:oleObj name="公式" r:id="rId5" imgW="596641" imgH="444307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75927" y="2514284"/>
                        <a:ext cx="990600" cy="73688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56689848"/>
              </p:ext>
            </p:extLst>
          </p:nvPr>
        </p:nvGraphicFramePr>
        <p:xfrm>
          <a:off x="7290816" y="4647831"/>
          <a:ext cx="938408" cy="6988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596641" imgH="444307" progId="Equation.3">
                  <p:embed/>
                </p:oleObj>
              </mc:Choice>
              <mc:Fallback>
                <p:oleObj name="Equation" r:id="rId7" imgW="596641" imgH="444307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90816" y="4647831"/>
                        <a:ext cx="938408" cy="69881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92107281"/>
              </p:ext>
            </p:extLst>
          </p:nvPr>
        </p:nvGraphicFramePr>
        <p:xfrm>
          <a:off x="3991280" y="4647831"/>
          <a:ext cx="2716212" cy="7732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8" imgW="1562100" imgH="444500" progId="Equation.3">
                  <p:embed/>
                </p:oleObj>
              </mc:Choice>
              <mc:Fallback>
                <p:oleObj name="公式" r:id="rId8" imgW="1562100" imgH="4445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91280" y="4647831"/>
                        <a:ext cx="2716212" cy="77325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9050AE8-A3F1-7AB4-860B-6DA7DA6E0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222C5-DF54-4BD7-B776-8C19CDAF53BB}" type="slidenum">
              <a:rPr lang="zh-CN" altLang="en-US" smtClean="0"/>
              <a:t>63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744328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796" y="404665"/>
            <a:ext cx="12190413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流程图: 离页连接符 2"/>
          <p:cNvSpPr/>
          <p:nvPr/>
        </p:nvSpPr>
        <p:spPr>
          <a:xfrm>
            <a:off x="9984433" y="332658"/>
            <a:ext cx="1584176" cy="1080119"/>
          </a:xfrm>
          <a:prstGeom prst="flowChartOffpageConnector">
            <a:avLst/>
          </a:prstGeom>
          <a:solidFill>
            <a:srgbClr val="1B8B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0171227" y="571922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模糊聚类</a:t>
            </a:r>
          </a:p>
        </p:txBody>
      </p:sp>
      <p:sp>
        <p:nvSpPr>
          <p:cNvPr id="7" name="Rectangle 6"/>
          <p:cNvSpPr/>
          <p:nvPr/>
        </p:nvSpPr>
        <p:spPr>
          <a:xfrm>
            <a:off x="332515" y="760972"/>
            <a:ext cx="11526974" cy="4700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模糊聚类的实例</a:t>
            </a:r>
            <a:endParaRPr lang="en-US" altLang="zh-CN" sz="2400" b="1" dirty="0">
              <a:solidFill>
                <a:srgbClr val="C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3" name="Rectangle 6"/>
          <p:cNvSpPr/>
          <p:nvPr/>
        </p:nvSpPr>
        <p:spPr>
          <a:xfrm>
            <a:off x="484915" y="1808101"/>
            <a:ext cx="4178525" cy="31598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以模糊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K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均值聚类为例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257300" lvl="2" indent="-342900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每次重新聚类时，不是更新样本的归属，而是更新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从属度</a:t>
            </a:r>
            <a:endParaRPr lang="en-US" altLang="zh-CN" sz="2000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257300" lvl="2" indent="-342900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簇中心的更新，由样本向量的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加权和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决定</a:t>
            </a:r>
            <a:endParaRPr lang="en-US" altLang="zh-CN" sz="20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12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2151" y="996004"/>
            <a:ext cx="10110788" cy="594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054E6B4-7FD1-C626-65C1-5172771BC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222C5-DF54-4BD7-B776-8C19CDAF53BB}" type="slidenum">
              <a:rPr lang="zh-CN" altLang="en-US" smtClean="0"/>
              <a:t>64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753394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706356"/>
            <a:ext cx="10515600" cy="4765563"/>
          </a:xfrm>
        </p:spPr>
        <p:txBody>
          <a:bodyPr>
            <a:normAutofit fontScale="92500"/>
          </a:bodyPr>
          <a:lstStyle/>
          <a:p>
            <a:pPr>
              <a:lnSpc>
                <a:spcPct val="200000"/>
              </a:lnSpc>
            </a:pPr>
            <a:r>
              <a:rPr lang="zh-CN" altLang="en-US" dirty="0"/>
              <a:t>常见的聚类方法</a:t>
            </a:r>
            <a:endParaRPr lang="en-US" altLang="zh-CN" dirty="0"/>
          </a:p>
          <a:p>
            <a:pPr lvl="1">
              <a:lnSpc>
                <a:spcPct val="200000"/>
              </a:lnSpc>
            </a:pPr>
            <a:r>
              <a:rPr lang="en-US" altLang="zh-CN" dirty="0"/>
              <a:t>K</a:t>
            </a:r>
            <a:r>
              <a:rPr lang="zh-CN" altLang="en-US" dirty="0"/>
              <a:t>均值聚类</a:t>
            </a:r>
            <a:endParaRPr lang="en-US" altLang="zh-CN" dirty="0"/>
          </a:p>
          <a:p>
            <a:pPr lvl="1">
              <a:lnSpc>
                <a:spcPct val="200000"/>
              </a:lnSpc>
            </a:pPr>
            <a:r>
              <a:rPr lang="zh-CN" altLang="en-US" dirty="0"/>
              <a:t>层次聚类</a:t>
            </a:r>
            <a:endParaRPr lang="en-US" altLang="zh-CN" dirty="0"/>
          </a:p>
          <a:p>
            <a:pPr lvl="1">
              <a:lnSpc>
                <a:spcPct val="200000"/>
              </a:lnSpc>
            </a:pPr>
            <a:r>
              <a:rPr lang="zh-CN" altLang="en-US" dirty="0"/>
              <a:t>基于密度聚类</a:t>
            </a:r>
            <a:endParaRPr lang="en-US" altLang="zh-CN" dirty="0"/>
          </a:p>
          <a:p>
            <a:pPr lvl="1">
              <a:lnSpc>
                <a:spcPct val="200000"/>
              </a:lnSpc>
            </a:pPr>
            <a:r>
              <a:rPr lang="zh-CN" altLang="en-US" dirty="0"/>
              <a:t>模糊聚类初阶</a:t>
            </a:r>
            <a:endParaRPr lang="en-US" altLang="zh-CN" dirty="0"/>
          </a:p>
          <a:p>
            <a:pPr>
              <a:lnSpc>
                <a:spcPct val="200000"/>
              </a:lnSpc>
            </a:pPr>
            <a:r>
              <a:rPr lang="zh-CN" altLang="en-US" b="1" dirty="0">
                <a:solidFill>
                  <a:srgbClr val="C00000"/>
                </a:solidFill>
              </a:rPr>
              <a:t>聚类问题的评估</a:t>
            </a:r>
            <a:endParaRPr lang="en-US" altLang="zh-CN" b="1" dirty="0">
              <a:solidFill>
                <a:srgbClr val="C00000"/>
              </a:solidFill>
            </a:endParaRPr>
          </a:p>
          <a:p>
            <a:pPr>
              <a:lnSpc>
                <a:spcPct val="200000"/>
              </a:lnSpc>
            </a:pPr>
            <a:endParaRPr lang="en-US" altLang="zh-CN" dirty="0"/>
          </a:p>
        </p:txBody>
      </p:sp>
      <p:cxnSp>
        <p:nvCxnSpPr>
          <p:cNvPr id="5" name="直接连接符 4"/>
          <p:cNvCxnSpPr/>
          <p:nvPr/>
        </p:nvCxnSpPr>
        <p:spPr>
          <a:xfrm>
            <a:off x="796" y="404665"/>
            <a:ext cx="12190413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流程图: 离页连接符 5"/>
          <p:cNvSpPr/>
          <p:nvPr/>
        </p:nvSpPr>
        <p:spPr>
          <a:xfrm>
            <a:off x="9984433" y="332658"/>
            <a:ext cx="1584176" cy="1080119"/>
          </a:xfrm>
          <a:prstGeom prst="flowChartOffpageConnector">
            <a:avLst/>
          </a:prstGeom>
          <a:solidFill>
            <a:srgbClr val="1B8B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TextBox 3"/>
          <p:cNvSpPr txBox="1"/>
          <p:nvPr/>
        </p:nvSpPr>
        <p:spPr>
          <a:xfrm>
            <a:off x="10171227" y="571922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本节目录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CDF74A47-7473-0471-696F-A2C40D437A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222C5-DF54-4BD7-B776-8C19CDAF53BB}" type="slidenum">
              <a:rPr lang="zh-CN" altLang="en-US" smtClean="0"/>
              <a:t>65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474997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796" y="404665"/>
            <a:ext cx="12190413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流程图: 离页连接符 2"/>
          <p:cNvSpPr/>
          <p:nvPr/>
        </p:nvSpPr>
        <p:spPr>
          <a:xfrm>
            <a:off x="9984433" y="332658"/>
            <a:ext cx="1584176" cy="1080119"/>
          </a:xfrm>
          <a:prstGeom prst="flowChartOffpageConnector">
            <a:avLst/>
          </a:prstGeom>
          <a:solidFill>
            <a:srgbClr val="1B8B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0171227" y="571922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聚类评估</a:t>
            </a:r>
          </a:p>
        </p:txBody>
      </p:sp>
      <p:sp>
        <p:nvSpPr>
          <p:cNvPr id="7" name="Rectangle 6"/>
          <p:cNvSpPr/>
          <p:nvPr/>
        </p:nvSpPr>
        <p:spPr>
          <a:xfrm>
            <a:off x="332515" y="760972"/>
            <a:ext cx="11526974" cy="4700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聚类问题的评估</a:t>
            </a:r>
            <a:endParaRPr lang="en-US" altLang="zh-CN" sz="2400" b="1" dirty="0">
              <a:solidFill>
                <a:srgbClr val="C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3" name="Rectangle 6"/>
          <p:cNvSpPr/>
          <p:nvPr/>
        </p:nvSpPr>
        <p:spPr>
          <a:xfrm>
            <a:off x="484915" y="1808101"/>
            <a:ext cx="11049300" cy="45653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如前所述，作为有监督学习，分类问题有着天然的标签可供评估使用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257300" lvl="2" indent="-342900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相应的，也有各种指标用于衡量性能（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pre,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recall,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F1,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accuracy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etc.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）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然而，作为无监督学习，聚类问题并没有天然标签，如何评估聚类结果？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首先，我们需要了解，为什么需要评估聚类结果的“好”与“坏”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257300" lvl="2" indent="-34290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确定数据集的聚类趋势（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Clustering Tendency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），确定是否真的有群体性</a:t>
            </a:r>
            <a:endParaRPr lang="en-US" altLang="zh-CN" sz="20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257300" lvl="2" indent="-34290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确定合理的簇的个数</a:t>
            </a:r>
            <a:endParaRPr lang="en-US" altLang="zh-CN" sz="20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257300" lvl="2" indent="-34290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比较基于两种方法的聚类结果，看哪种结果更合适</a:t>
            </a:r>
            <a:endParaRPr lang="en-US" altLang="zh-CN" sz="20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257300" lvl="2" indent="-34290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利用外部客观信息：将聚类的簇与已知的外部客观信息（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e.g.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，外部提供的标签、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Query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等）进行比较</a:t>
            </a:r>
            <a:endParaRPr lang="en-US" altLang="zh-CN" sz="20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DB6D6A0-60B8-5121-C90B-11D233423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222C5-DF54-4BD7-B776-8C19CDAF53BB}" type="slidenum">
              <a:rPr lang="zh-CN" altLang="en-US" smtClean="0"/>
              <a:t>66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825871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796" y="404665"/>
            <a:ext cx="12190413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流程图: 离页连接符 2"/>
          <p:cNvSpPr/>
          <p:nvPr/>
        </p:nvSpPr>
        <p:spPr>
          <a:xfrm>
            <a:off x="9984433" y="332658"/>
            <a:ext cx="1584176" cy="1080119"/>
          </a:xfrm>
          <a:prstGeom prst="flowChartOffpageConnector">
            <a:avLst/>
          </a:prstGeom>
          <a:solidFill>
            <a:srgbClr val="1B8B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0171227" y="571922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聚类评估</a:t>
            </a:r>
          </a:p>
        </p:txBody>
      </p:sp>
      <p:sp>
        <p:nvSpPr>
          <p:cNvPr id="7" name="Rectangle 6"/>
          <p:cNvSpPr/>
          <p:nvPr/>
        </p:nvSpPr>
        <p:spPr>
          <a:xfrm>
            <a:off x="332515" y="760972"/>
            <a:ext cx="11526974" cy="4700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聚类问题的评估</a:t>
            </a:r>
            <a:endParaRPr lang="en-US" altLang="zh-CN" sz="2400" b="1" dirty="0">
              <a:solidFill>
                <a:srgbClr val="C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3" name="Rectangle 6"/>
          <p:cNvSpPr/>
          <p:nvPr/>
        </p:nvSpPr>
        <p:spPr>
          <a:xfrm>
            <a:off x="484915" y="1808101"/>
            <a:ext cx="11049300" cy="5808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聚类评估的动机之一：不同方法的假设不同，因此得到的结果往往很不同</a:t>
            </a:r>
            <a:endParaRPr lang="en-US" altLang="zh-CN" sz="20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grpSp>
        <p:nvGrpSpPr>
          <p:cNvPr id="9" name="Group 5"/>
          <p:cNvGrpSpPr>
            <a:grpSpLocks/>
          </p:cNvGrpSpPr>
          <p:nvPr/>
        </p:nvGrpSpPr>
        <p:grpSpPr bwMode="auto">
          <a:xfrm>
            <a:off x="608713" y="3139913"/>
            <a:ext cx="3187095" cy="2747456"/>
            <a:chOff x="384" y="2086"/>
            <a:chExt cx="2303" cy="1946"/>
          </a:xfrm>
        </p:grpSpPr>
        <p:pic>
          <p:nvPicPr>
            <p:cNvPr id="10" name="Picture 6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4" y="2304"/>
              <a:ext cx="2303" cy="17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" name="Text Box 7"/>
            <p:cNvSpPr txBox="1">
              <a:spLocks noChangeArrowheads="1"/>
            </p:cNvSpPr>
            <p:nvPr/>
          </p:nvSpPr>
          <p:spPr bwMode="auto">
            <a:xfrm>
              <a:off x="1232" y="2086"/>
              <a:ext cx="946" cy="2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dirty="0"/>
                <a:t>K-means</a:t>
              </a:r>
            </a:p>
          </p:txBody>
        </p:sp>
      </p:grpSp>
      <p:grpSp>
        <p:nvGrpSpPr>
          <p:cNvPr id="12" name="Group 8"/>
          <p:cNvGrpSpPr>
            <a:grpSpLocks/>
          </p:cNvGrpSpPr>
          <p:nvPr/>
        </p:nvGrpSpPr>
        <p:grpSpPr bwMode="auto">
          <a:xfrm>
            <a:off x="4076736" y="3139913"/>
            <a:ext cx="3187094" cy="2703689"/>
            <a:chOff x="2593" y="437"/>
            <a:chExt cx="2303" cy="1915"/>
          </a:xfrm>
        </p:grpSpPr>
        <p:pic>
          <p:nvPicPr>
            <p:cNvPr id="14" name="Picture 9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93" y="624"/>
              <a:ext cx="2303" cy="17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" name="Text Box 10"/>
            <p:cNvSpPr txBox="1">
              <a:spLocks noChangeArrowheads="1"/>
            </p:cNvSpPr>
            <p:nvPr/>
          </p:nvSpPr>
          <p:spPr bwMode="auto">
            <a:xfrm>
              <a:off x="3429" y="437"/>
              <a:ext cx="830" cy="2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dirty="0"/>
                <a:t>DBSCAN</a:t>
              </a:r>
            </a:p>
          </p:txBody>
        </p:sp>
      </p:grpSp>
      <p:grpSp>
        <p:nvGrpSpPr>
          <p:cNvPr id="19" name="Group 11"/>
          <p:cNvGrpSpPr>
            <a:grpSpLocks/>
          </p:cNvGrpSpPr>
          <p:nvPr/>
        </p:nvGrpSpPr>
        <p:grpSpPr bwMode="auto">
          <a:xfrm>
            <a:off x="7410524" y="3152618"/>
            <a:ext cx="3187094" cy="2734749"/>
            <a:chOff x="2593" y="2095"/>
            <a:chExt cx="2303" cy="1937"/>
          </a:xfrm>
        </p:grpSpPr>
        <p:pic>
          <p:nvPicPr>
            <p:cNvPr id="20" name="Picture 12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93" y="2304"/>
              <a:ext cx="2303" cy="17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" name="Text Box 13"/>
            <p:cNvSpPr txBox="1">
              <a:spLocks noChangeArrowheads="1"/>
            </p:cNvSpPr>
            <p:nvPr/>
          </p:nvSpPr>
          <p:spPr bwMode="auto">
            <a:xfrm>
              <a:off x="3305" y="2095"/>
              <a:ext cx="1069" cy="2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dirty="0"/>
                <a:t>Complete Link</a:t>
              </a:r>
            </a:p>
          </p:txBody>
        </p:sp>
      </p:grp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AECC070-A908-1CCD-1A00-512CCA0EF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222C5-DF54-4BD7-B776-8C19CDAF53BB}" type="slidenum">
              <a:rPr lang="zh-CN" altLang="en-US" smtClean="0"/>
              <a:t>67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16845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796" y="404665"/>
            <a:ext cx="12190413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流程图: 离页连接符 2"/>
          <p:cNvSpPr/>
          <p:nvPr/>
        </p:nvSpPr>
        <p:spPr>
          <a:xfrm>
            <a:off x="9984433" y="332658"/>
            <a:ext cx="1584176" cy="1080119"/>
          </a:xfrm>
          <a:prstGeom prst="flowChartOffpageConnector">
            <a:avLst/>
          </a:prstGeom>
          <a:solidFill>
            <a:srgbClr val="1B8B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0171227" y="571922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聚类评估</a:t>
            </a:r>
          </a:p>
        </p:txBody>
      </p:sp>
      <p:sp>
        <p:nvSpPr>
          <p:cNvPr id="7" name="Rectangle 6"/>
          <p:cNvSpPr/>
          <p:nvPr/>
        </p:nvSpPr>
        <p:spPr>
          <a:xfrm>
            <a:off x="332515" y="760972"/>
            <a:ext cx="11526974" cy="4700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聚类问题评估的类别</a:t>
            </a:r>
            <a:endParaRPr lang="en-US" altLang="zh-CN" sz="2400" b="1" dirty="0">
              <a:solidFill>
                <a:srgbClr val="C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3" name="Rectangle 6"/>
          <p:cNvSpPr/>
          <p:nvPr/>
        </p:nvSpPr>
        <p:spPr>
          <a:xfrm>
            <a:off x="484915" y="1808101"/>
            <a:ext cx="11049300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一般而言，聚类问题的评估标准可以分为以下三类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257300" lvl="2" indent="-342900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非监督评估（或内部评估，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Internal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）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714500" lvl="3" indent="-342900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仅使用数据本身的特性，而不考虑任何外部标签信息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257300" lvl="2" indent="-342900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有监督评估（或外部评估，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External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）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714500" lvl="3" indent="-342900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引入外部信息，衡量聚类结构与外部结果的</a:t>
            </a:r>
            <a:r>
              <a:rPr lang="zh-CN" altLang="en-US" sz="20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匹配程度</a:t>
            </a:r>
            <a:endParaRPr lang="en-US" altLang="zh-CN" sz="20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257300" lvl="2" indent="-342900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相对评估：主要用于比较两个簇或者两个聚类结果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714500" lvl="3" indent="-342900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相对评估不是一种单独的度量类型，往往借助前两种的度量手段</a:t>
            </a:r>
            <a:endParaRPr lang="en-US" altLang="zh-CN" sz="20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F7529FE-AEE3-A38E-A7F8-1CBD729794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222C5-DF54-4BD7-B776-8C19CDAF53BB}" type="slidenum">
              <a:rPr lang="zh-CN" altLang="en-US" smtClean="0"/>
              <a:t>68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137800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796" y="404665"/>
            <a:ext cx="12190413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流程图: 离页连接符 2"/>
          <p:cNvSpPr/>
          <p:nvPr/>
        </p:nvSpPr>
        <p:spPr>
          <a:xfrm>
            <a:off x="9984433" y="332658"/>
            <a:ext cx="1584176" cy="1080119"/>
          </a:xfrm>
          <a:prstGeom prst="flowChartOffpageConnector">
            <a:avLst/>
          </a:prstGeom>
          <a:solidFill>
            <a:srgbClr val="1B8B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0171227" y="571922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聚类评估</a:t>
            </a:r>
          </a:p>
        </p:txBody>
      </p:sp>
      <p:sp>
        <p:nvSpPr>
          <p:cNvPr id="7" name="Rectangle 6"/>
          <p:cNvSpPr/>
          <p:nvPr/>
        </p:nvSpPr>
        <p:spPr>
          <a:xfrm>
            <a:off x="332515" y="760972"/>
            <a:ext cx="11526974" cy="4700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非监督评估（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）基于邻近度矩阵</a:t>
            </a:r>
            <a:endParaRPr lang="en-US" altLang="zh-CN" sz="2400" b="1" dirty="0">
              <a:solidFill>
                <a:srgbClr val="C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3" name="Rectangle 6"/>
          <p:cNvSpPr/>
          <p:nvPr/>
        </p:nvSpPr>
        <p:spPr>
          <a:xfrm>
            <a:off x="484915" y="1808101"/>
            <a:ext cx="11049300" cy="37446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在层次聚类中，我们曾经借助邻近度矩阵，来判断两个簇是否需要合并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257300" lvl="2" indent="-342900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邻近度越高，两个簇越应该合并。那么，最完美的簇应该是什么样呢？</a:t>
            </a:r>
            <a:endParaRPr lang="en-US" altLang="zh-CN" sz="20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714500" lvl="3" indent="-342900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最理想的聚类结果应该是：簇内的点邻近度全为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1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，簇之间的邻近度全为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0</a:t>
            </a:r>
          </a:p>
          <a:p>
            <a:pPr marL="800100" lvl="1" indent="-342900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由此，我们得到了所谓“理想的邻近度矩阵”定义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相应的，采用邻近度矩阵与理想化矩阵的相似度，可以用于评估聚类结果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257300" lvl="2" indent="-342900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然而，需要注意的是，这种方法对于部分基于密度的聚类方法不适用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0D4EAA4-0878-285A-7130-A01CEE77D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222C5-DF54-4BD7-B776-8C19CDAF53BB}" type="slidenum">
              <a:rPr lang="zh-CN" altLang="en-US" smtClean="0"/>
              <a:t>69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12493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796" y="404665"/>
            <a:ext cx="12190413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流程图: 离页连接符 2"/>
          <p:cNvSpPr/>
          <p:nvPr/>
        </p:nvSpPr>
        <p:spPr>
          <a:xfrm>
            <a:off x="9984433" y="332658"/>
            <a:ext cx="1584176" cy="1080119"/>
          </a:xfrm>
          <a:prstGeom prst="flowChartOffpageConnector">
            <a:avLst/>
          </a:prstGeom>
          <a:solidFill>
            <a:srgbClr val="1B8B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0171227" y="571922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问题背景</a:t>
            </a:r>
          </a:p>
        </p:txBody>
      </p:sp>
      <p:sp>
        <p:nvSpPr>
          <p:cNvPr id="7" name="Rectangle 6"/>
          <p:cNvSpPr/>
          <p:nvPr/>
        </p:nvSpPr>
        <p:spPr>
          <a:xfrm>
            <a:off x="332515" y="760972"/>
            <a:ext cx="11526974" cy="4985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基本问题（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）何以为簇？</a:t>
            </a:r>
            <a:endParaRPr lang="en-US" altLang="zh-CN" sz="2400" b="1" dirty="0">
              <a:solidFill>
                <a:srgbClr val="C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8" name="Rectangle 6"/>
          <p:cNvSpPr/>
          <p:nvPr/>
        </p:nvSpPr>
        <p:spPr>
          <a:xfrm>
            <a:off x="332515" y="3106719"/>
            <a:ext cx="4886241" cy="29649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57300" lvl="2" indent="-342900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在选定聚类依据时，应根据聚类的目的加以选择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714500" lvl="3" indent="-342900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例如，实验分组应该考虑学生的专业还是性别？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5550" y="2953512"/>
            <a:ext cx="6163059" cy="3655293"/>
          </a:xfrm>
          <a:prstGeom prst="rect">
            <a:avLst/>
          </a:prstGeom>
        </p:spPr>
      </p:pic>
      <p:sp>
        <p:nvSpPr>
          <p:cNvPr id="9" name="Rectangle 6"/>
          <p:cNvSpPr/>
          <p:nvPr/>
        </p:nvSpPr>
        <p:spPr>
          <a:xfrm>
            <a:off x="332515" y="1803798"/>
            <a:ext cx="11049300" cy="13029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基于不同的“群体性”立场，可以得到不同的簇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257300" lvl="2" indent="-342900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因此，聚类是具有一定主观性的，其主观性来自于聚类依据的选择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DCEBB45-75DC-CA05-B6D3-3E6D840191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222C5-DF54-4BD7-B776-8C19CDAF53BB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47836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796" y="404665"/>
            <a:ext cx="12190413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流程图: 离页连接符 2"/>
          <p:cNvSpPr/>
          <p:nvPr/>
        </p:nvSpPr>
        <p:spPr>
          <a:xfrm>
            <a:off x="9984433" y="332658"/>
            <a:ext cx="1584176" cy="1080119"/>
          </a:xfrm>
          <a:prstGeom prst="flowChartOffpageConnector">
            <a:avLst/>
          </a:prstGeom>
          <a:solidFill>
            <a:srgbClr val="1B8B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0171227" y="571922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聚类评估</a:t>
            </a:r>
          </a:p>
        </p:txBody>
      </p:sp>
      <p:sp>
        <p:nvSpPr>
          <p:cNvPr id="7" name="Rectangle 6"/>
          <p:cNvSpPr/>
          <p:nvPr/>
        </p:nvSpPr>
        <p:spPr>
          <a:xfrm>
            <a:off x="332515" y="760972"/>
            <a:ext cx="11526974" cy="4700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非监督评估（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）基于邻近度矩阵</a:t>
            </a:r>
            <a:endParaRPr lang="en-US" altLang="zh-CN" sz="2400" b="1" dirty="0">
              <a:solidFill>
                <a:srgbClr val="C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3" name="Rectangle 6"/>
          <p:cNvSpPr/>
          <p:nvPr/>
        </p:nvSpPr>
        <p:spPr>
          <a:xfrm>
            <a:off x="484915" y="1808101"/>
            <a:ext cx="11049300" cy="13029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下图为两个基于邻近度矩阵计算相关性的例子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257300" lvl="2" indent="-342900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直观上确实左图聚类效果更好，但也看出对于松散聚类不够友好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3644" y="3044658"/>
            <a:ext cx="3656012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3644" y="3044658"/>
            <a:ext cx="3656012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 Box 6"/>
          <p:cNvSpPr txBox="1">
            <a:spLocks noChangeArrowheads="1"/>
          </p:cNvSpPr>
          <p:nvPr/>
        </p:nvSpPr>
        <p:spPr bwMode="auto">
          <a:xfrm>
            <a:off x="2897188" y="5867400"/>
            <a:ext cx="236220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  <a:ea typeface="宋体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1600" dirty="0" err="1"/>
              <a:t>Corr</a:t>
            </a:r>
            <a:r>
              <a:rPr lang="en-US" altLang="zh-CN" sz="1600" dirty="0"/>
              <a:t> = 0.9235</a:t>
            </a:r>
          </a:p>
        </p:txBody>
      </p:sp>
      <p:sp>
        <p:nvSpPr>
          <p:cNvPr id="11" name="Text Box 7"/>
          <p:cNvSpPr txBox="1">
            <a:spLocks noChangeArrowheads="1"/>
          </p:cNvSpPr>
          <p:nvPr/>
        </p:nvSpPr>
        <p:spPr bwMode="auto">
          <a:xfrm>
            <a:off x="6911404" y="5867400"/>
            <a:ext cx="236220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  <a:ea typeface="宋体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1600" dirty="0" err="1"/>
              <a:t>Corr</a:t>
            </a:r>
            <a:r>
              <a:rPr lang="en-US" altLang="zh-CN" sz="1600" dirty="0"/>
              <a:t> = 0.5810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F6C0E3B-117A-3A26-8624-C39B19F7C1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222C5-DF54-4BD7-B776-8C19CDAF53BB}" type="slidenum">
              <a:rPr lang="zh-CN" altLang="en-US" smtClean="0"/>
              <a:t>70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315011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796" y="404665"/>
            <a:ext cx="12190413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流程图: 离页连接符 2"/>
          <p:cNvSpPr/>
          <p:nvPr/>
        </p:nvSpPr>
        <p:spPr>
          <a:xfrm>
            <a:off x="9984433" y="332658"/>
            <a:ext cx="1584176" cy="1080119"/>
          </a:xfrm>
          <a:prstGeom prst="flowChartOffpageConnector">
            <a:avLst/>
          </a:prstGeom>
          <a:solidFill>
            <a:srgbClr val="1B8B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0171227" y="571922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聚类评估</a:t>
            </a:r>
          </a:p>
        </p:txBody>
      </p:sp>
      <p:sp>
        <p:nvSpPr>
          <p:cNvPr id="7" name="Rectangle 6"/>
          <p:cNvSpPr/>
          <p:nvPr/>
        </p:nvSpPr>
        <p:spPr>
          <a:xfrm>
            <a:off x="332515" y="760972"/>
            <a:ext cx="11526974" cy="4700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非监督评估（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）基于邻近度矩阵</a:t>
            </a:r>
            <a:endParaRPr lang="en-US" altLang="zh-CN" sz="2400" b="1" dirty="0">
              <a:solidFill>
                <a:srgbClr val="C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3" name="Rectangle 6"/>
          <p:cNvSpPr/>
          <p:nvPr/>
        </p:nvSpPr>
        <p:spPr>
          <a:xfrm>
            <a:off x="484915" y="1808101"/>
            <a:ext cx="11049300" cy="12365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通过邻近度矩阵，我们还可以可视化地评估聚类结果的好坏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257300" lvl="2" indent="-342900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通过观察相似度矩阵是否体现出对角模式，可以大致判断结果好坏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9445" y="3231206"/>
            <a:ext cx="4268788" cy="3201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645" y="3155006"/>
            <a:ext cx="4268788" cy="3201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DF7C12D-F92F-189D-CF35-36BFE7A38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222C5-DF54-4BD7-B776-8C19CDAF53BB}" type="slidenum">
              <a:rPr lang="zh-CN" altLang="en-US" smtClean="0"/>
              <a:t>71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617028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796" y="404665"/>
            <a:ext cx="12190413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流程图: 离页连接符 2"/>
          <p:cNvSpPr/>
          <p:nvPr/>
        </p:nvSpPr>
        <p:spPr>
          <a:xfrm>
            <a:off x="9984433" y="332658"/>
            <a:ext cx="1584176" cy="1080119"/>
          </a:xfrm>
          <a:prstGeom prst="flowChartOffpageConnector">
            <a:avLst/>
          </a:prstGeom>
          <a:solidFill>
            <a:srgbClr val="1B8B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0171227" y="571922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聚类评估</a:t>
            </a:r>
          </a:p>
        </p:txBody>
      </p:sp>
      <p:sp>
        <p:nvSpPr>
          <p:cNvPr id="7" name="Rectangle 6"/>
          <p:cNvSpPr/>
          <p:nvPr/>
        </p:nvSpPr>
        <p:spPr>
          <a:xfrm>
            <a:off x="332515" y="760972"/>
            <a:ext cx="11526974" cy="4985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非监督评估（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）凝聚度与分离度</a:t>
            </a:r>
            <a:endParaRPr lang="en-US" altLang="zh-CN" sz="2400" b="1" dirty="0">
              <a:solidFill>
                <a:srgbClr val="C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3" name="Rectangle 6"/>
          <p:cNvSpPr/>
          <p:nvPr/>
        </p:nvSpPr>
        <p:spPr>
          <a:xfrm>
            <a:off x="484915" y="1808101"/>
            <a:ext cx="11049300" cy="38266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我们在介绍“簇”的概念时，提到过簇的基本假设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257300" lvl="2" indent="-342900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宋体" panose="02010600030101010101" pitchFamily="2" charset="-122"/>
              </a:rPr>
              <a:t>簇的特点：簇内相似（距离较近），簇间相异（距离较远）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257300" lvl="2" indent="-342900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可将簇内的邻近度定义为“</a:t>
            </a:r>
            <a:r>
              <a:rPr lang="zh-CN" altLang="en-US" sz="2400" u="sng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凝聚度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”（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Cohesion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），簇间的邻近度定义为“</a:t>
            </a:r>
            <a:r>
              <a:rPr lang="zh-CN" altLang="en-US" sz="2400" u="sng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分离度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”（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Separation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）。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714500" lvl="3" indent="-342900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显然，凝聚度越高，分离度越低，聚类效果就越好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257300" lvl="2" indent="-342900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231627E-B0C1-A08E-E00C-41A9E373E4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222C5-DF54-4BD7-B776-8C19CDAF53BB}" type="slidenum">
              <a:rPr lang="zh-CN" altLang="en-US" smtClean="0"/>
              <a:t>72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937647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796" y="404665"/>
            <a:ext cx="12190413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流程图: 离页连接符 2"/>
          <p:cNvSpPr/>
          <p:nvPr/>
        </p:nvSpPr>
        <p:spPr>
          <a:xfrm>
            <a:off x="9984433" y="332658"/>
            <a:ext cx="1584176" cy="1080119"/>
          </a:xfrm>
          <a:prstGeom prst="flowChartOffpageConnector">
            <a:avLst/>
          </a:prstGeom>
          <a:solidFill>
            <a:srgbClr val="1B8B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0171227" y="571922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聚类评估</a:t>
            </a:r>
          </a:p>
        </p:txBody>
      </p:sp>
      <p:sp>
        <p:nvSpPr>
          <p:cNvPr id="7" name="Rectangle 6"/>
          <p:cNvSpPr/>
          <p:nvPr/>
        </p:nvSpPr>
        <p:spPr>
          <a:xfrm>
            <a:off x="332515" y="760972"/>
            <a:ext cx="11526974" cy="4985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非监督评估（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）凝聚度与分离度</a:t>
            </a:r>
            <a:endParaRPr lang="en-US" altLang="zh-CN" sz="2400" b="1" dirty="0">
              <a:solidFill>
                <a:srgbClr val="C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3" name="Rectangle 6"/>
          <p:cNvSpPr/>
          <p:nvPr/>
        </p:nvSpPr>
        <p:spPr>
          <a:xfrm>
            <a:off x="484915" y="1808101"/>
            <a:ext cx="11049300" cy="11560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基于图和基于原型（簇中心）的两种度量方式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257300" lvl="2" indent="-342900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zh-CN" altLang="en-US" sz="2000" b="1" u="sng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基于图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，凝聚度由</a:t>
            </a:r>
            <a:r>
              <a:rPr lang="zh-CN" altLang="en-US" sz="2000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簇内各点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邻近度之和定义，分离度由</a:t>
            </a:r>
            <a:r>
              <a:rPr lang="zh-CN" altLang="en-US" sz="2000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簇间各点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的邻近度之和定义</a:t>
            </a:r>
            <a:endParaRPr lang="en-US" altLang="zh-CN" sz="20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4326" y="4907880"/>
            <a:ext cx="5410478" cy="133991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1050" y="3291617"/>
            <a:ext cx="3949903" cy="1143059"/>
          </a:xfrm>
          <a:prstGeom prst="rect">
            <a:avLst/>
          </a:prstGeom>
        </p:spPr>
      </p:pic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DA62B903-270B-E699-2036-747C8FFA1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222C5-DF54-4BD7-B776-8C19CDAF53BB}" type="slidenum">
              <a:rPr lang="zh-CN" altLang="en-US" smtClean="0"/>
              <a:t>73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363703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796" y="404665"/>
            <a:ext cx="12190413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流程图: 离页连接符 2"/>
          <p:cNvSpPr/>
          <p:nvPr/>
        </p:nvSpPr>
        <p:spPr>
          <a:xfrm>
            <a:off x="9984433" y="332658"/>
            <a:ext cx="1584176" cy="1080119"/>
          </a:xfrm>
          <a:prstGeom prst="flowChartOffpageConnector">
            <a:avLst/>
          </a:prstGeom>
          <a:solidFill>
            <a:srgbClr val="1B8B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0171227" y="571922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聚类评估</a:t>
            </a:r>
          </a:p>
        </p:txBody>
      </p:sp>
      <p:sp>
        <p:nvSpPr>
          <p:cNvPr id="7" name="Rectangle 6"/>
          <p:cNvSpPr/>
          <p:nvPr/>
        </p:nvSpPr>
        <p:spPr>
          <a:xfrm>
            <a:off x="332515" y="760972"/>
            <a:ext cx="11526974" cy="4985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非监督评估（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）凝聚度与分离度</a:t>
            </a:r>
            <a:endParaRPr lang="en-US" altLang="zh-CN" sz="2400" b="1" dirty="0">
              <a:solidFill>
                <a:srgbClr val="C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3" name="Rectangle 6"/>
          <p:cNvSpPr/>
          <p:nvPr/>
        </p:nvSpPr>
        <p:spPr>
          <a:xfrm>
            <a:off x="484915" y="1808101"/>
            <a:ext cx="11049300" cy="17748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基于图和基于原型（簇中心）的两种度量方式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257300" lvl="2" indent="-342900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zh-CN" altLang="en-US" sz="2000" b="1" u="sng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基于原型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，凝聚度由</a:t>
            </a:r>
            <a:r>
              <a:rPr lang="zh-CN" altLang="en-US" sz="2000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簇内各点到簇中心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的邻近度之和定义</a:t>
            </a:r>
            <a:endParaRPr lang="en-US" altLang="zh-CN" sz="20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257300" lvl="2" indent="-342900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分离度由</a:t>
            </a:r>
            <a:r>
              <a:rPr lang="zh-CN" altLang="en-US" sz="2000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簇中心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到其他</a:t>
            </a:r>
            <a:r>
              <a:rPr lang="zh-CN" altLang="en-US" sz="2000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簇中心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（或点）的邻近度之和定义</a:t>
            </a:r>
            <a:endParaRPr lang="en-US" altLang="zh-CN" sz="20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8894" y="4977093"/>
            <a:ext cx="5378726" cy="1384371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4795" y="3765643"/>
            <a:ext cx="3689540" cy="1028753"/>
          </a:xfrm>
          <a:prstGeom prst="rect">
            <a:avLst/>
          </a:prstGeom>
        </p:spPr>
      </p:pic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1197DDF-9980-CF4E-E61B-DACDE25FD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222C5-DF54-4BD7-B776-8C19CDAF53BB}" type="slidenum">
              <a:rPr lang="zh-CN" altLang="en-US" smtClean="0"/>
              <a:t>74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51414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796" y="404665"/>
            <a:ext cx="12190413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流程图: 离页连接符 2"/>
          <p:cNvSpPr/>
          <p:nvPr/>
        </p:nvSpPr>
        <p:spPr>
          <a:xfrm>
            <a:off x="9984433" y="332658"/>
            <a:ext cx="1584176" cy="1080119"/>
          </a:xfrm>
          <a:prstGeom prst="flowChartOffpageConnector">
            <a:avLst/>
          </a:prstGeom>
          <a:solidFill>
            <a:srgbClr val="1B8B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0171227" y="571922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聚类评估</a:t>
            </a:r>
          </a:p>
        </p:txBody>
      </p:sp>
      <p:sp>
        <p:nvSpPr>
          <p:cNvPr id="7" name="Rectangle 6"/>
          <p:cNvSpPr/>
          <p:nvPr/>
        </p:nvSpPr>
        <p:spPr>
          <a:xfrm>
            <a:off x="332515" y="760972"/>
            <a:ext cx="11526974" cy="4985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有监督评估（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）面向分类的度量</a:t>
            </a:r>
            <a:endParaRPr lang="en-US" altLang="zh-CN" sz="2400" b="1" dirty="0">
              <a:solidFill>
                <a:srgbClr val="C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3" name="Rectangle 6"/>
          <p:cNvSpPr/>
          <p:nvPr/>
        </p:nvSpPr>
        <p:spPr>
          <a:xfrm>
            <a:off x="484915" y="1808101"/>
            <a:ext cx="11049300" cy="45858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在有外部标签的情况下，可以借助分类手段进行度量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257300" lvl="2" indent="-342900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显然，我们希望聚类所得到的簇，能够完美对应到某个类别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714500" lvl="3" indent="-342900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具体而言，主要衡量某个簇是否由单个类的成员组成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257300" lvl="2" indent="-342900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因此，以下度量可用于聚类的有监督评估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714500" lvl="3" indent="-342900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熵：衡量每个簇由单个类的样本所组成的程度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714500" lvl="3" indent="-342900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纯度：簇在多大程度上包含单个类的对象，以最多类的比例计算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714500" lvl="3" indent="-342900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此外，准确（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Precision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）、召回（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Recall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）、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F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值等也可使用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D6C9B4F-047F-AB0B-F57F-AE42531C7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222C5-DF54-4BD7-B776-8C19CDAF53BB}" type="slidenum">
              <a:rPr lang="zh-CN" altLang="en-US" smtClean="0"/>
              <a:t>75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177935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796" y="404665"/>
            <a:ext cx="12190413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流程图: 离页连接符 2"/>
          <p:cNvSpPr/>
          <p:nvPr/>
        </p:nvSpPr>
        <p:spPr>
          <a:xfrm>
            <a:off x="9984433" y="332658"/>
            <a:ext cx="1584176" cy="1080119"/>
          </a:xfrm>
          <a:prstGeom prst="flowChartOffpageConnector">
            <a:avLst/>
          </a:prstGeom>
          <a:solidFill>
            <a:srgbClr val="1B8B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0171227" y="571922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聚类评估</a:t>
            </a:r>
          </a:p>
        </p:txBody>
      </p:sp>
      <p:sp>
        <p:nvSpPr>
          <p:cNvPr id="7" name="Rectangle 6"/>
          <p:cNvSpPr/>
          <p:nvPr/>
        </p:nvSpPr>
        <p:spPr>
          <a:xfrm>
            <a:off x="332515" y="760972"/>
            <a:ext cx="11526974" cy="4985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有监督评估（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）面向相似性的度量</a:t>
            </a:r>
            <a:endParaRPr lang="en-US" altLang="zh-CN" sz="2400" b="1" dirty="0">
              <a:solidFill>
                <a:srgbClr val="C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3" name="Rectangle 6"/>
          <p:cNvSpPr/>
          <p:nvPr/>
        </p:nvSpPr>
        <p:spPr>
          <a:xfrm>
            <a:off x="484915" y="1808101"/>
            <a:ext cx="11049300" cy="32726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在前面，我们提到过基于邻近度矩阵得到的“理想”邻近度矩阵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而相应的，基于分类标签，我们也可以获得分类对应的“理想”矩阵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257300" lvl="2" indent="-342900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同一个类中的样本，对应的矩阵元素为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1</a:t>
            </a:r>
          </a:p>
          <a:p>
            <a:pPr marL="1257300" lvl="2" indent="-342900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不同类中的样本，对应的矩阵元素为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0</a:t>
            </a:r>
          </a:p>
          <a:p>
            <a:pPr marL="800100" lvl="1" indent="-342900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通过比较两个“理想”矩阵之间的相关性，可以近似估计聚类结果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932D7E4-3F8C-EEDC-E62F-D359C36A3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222C5-DF54-4BD7-B776-8C19CDAF53BB}" type="slidenum">
              <a:rPr lang="zh-CN" altLang="en-US" smtClean="0"/>
              <a:t>76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183575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796" y="404665"/>
            <a:ext cx="12190413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流程图: 离页连接符 2"/>
          <p:cNvSpPr/>
          <p:nvPr/>
        </p:nvSpPr>
        <p:spPr>
          <a:xfrm>
            <a:off x="9984433" y="332658"/>
            <a:ext cx="1584176" cy="1080119"/>
          </a:xfrm>
          <a:prstGeom prst="flowChartOffpageConnector">
            <a:avLst/>
          </a:prstGeom>
          <a:solidFill>
            <a:srgbClr val="1B8B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0171227" y="571922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聚类评估</a:t>
            </a:r>
          </a:p>
        </p:txBody>
      </p:sp>
      <p:sp>
        <p:nvSpPr>
          <p:cNvPr id="7" name="Rectangle 6"/>
          <p:cNvSpPr/>
          <p:nvPr/>
        </p:nvSpPr>
        <p:spPr>
          <a:xfrm>
            <a:off x="332515" y="760972"/>
            <a:ext cx="11526974" cy="4985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有监督评估（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）面向相似性的度量</a:t>
            </a:r>
            <a:endParaRPr lang="en-US" altLang="zh-CN" sz="2400" b="1" dirty="0">
              <a:solidFill>
                <a:srgbClr val="C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3" name="Rectangle 6"/>
          <p:cNvSpPr/>
          <p:nvPr/>
        </p:nvSpPr>
        <p:spPr>
          <a:xfrm>
            <a:off x="484915" y="1808101"/>
            <a:ext cx="11049300" cy="28212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例如，可以定义以下元素：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800100" lvl="1" indent="-34290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在这种情况下，利用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Rand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统计量和</a:t>
            </a:r>
            <a:r>
              <a:rPr lang="en-US" altLang="zh-CN" sz="24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Jaccard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系数（之前提过哦）进行评估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0391" y="2473609"/>
            <a:ext cx="4916349" cy="149026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8835" y="4705888"/>
            <a:ext cx="4399546" cy="1612616"/>
          </a:xfrm>
          <a:prstGeom prst="rect">
            <a:avLst/>
          </a:prstGeom>
        </p:spPr>
      </p:pic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1D85668A-12A7-FB94-5740-8F2DCE96A3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222C5-DF54-4BD7-B776-8C19CDAF53BB}" type="slidenum">
              <a:rPr lang="zh-CN" altLang="en-US" smtClean="0"/>
              <a:t>77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700645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796" y="0"/>
            <a:ext cx="12190413" cy="1124744"/>
          </a:xfrm>
          <a:prstGeom prst="rect">
            <a:avLst/>
          </a:prstGeom>
          <a:solidFill>
            <a:srgbClr val="017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4319973" y="150470"/>
            <a:ext cx="355205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本章小结</a:t>
            </a:r>
          </a:p>
        </p:txBody>
      </p:sp>
      <p:sp>
        <p:nvSpPr>
          <p:cNvPr id="16" name="矩形 15"/>
          <p:cNvSpPr/>
          <p:nvPr/>
        </p:nvSpPr>
        <p:spPr>
          <a:xfrm>
            <a:off x="796" y="5733256"/>
            <a:ext cx="12190413" cy="1124744"/>
          </a:xfrm>
          <a:prstGeom prst="rect">
            <a:avLst/>
          </a:prstGeom>
          <a:solidFill>
            <a:srgbClr val="017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DD927-E55F-4D12-BD2D-8ABE6C912713}" type="slidenum">
              <a:rPr lang="zh-CN" altLang="en-US" smtClean="0"/>
              <a:t>78</a:t>
            </a:fld>
            <a:endParaRPr lang="zh-CN" altLang="en-US"/>
          </a:p>
        </p:txBody>
      </p:sp>
      <p:sp>
        <p:nvSpPr>
          <p:cNvPr id="39" name="TextBox 38"/>
          <p:cNvSpPr txBox="1"/>
          <p:nvPr/>
        </p:nvSpPr>
        <p:spPr>
          <a:xfrm>
            <a:off x="367824" y="1413510"/>
            <a:ext cx="7267416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聚类</a:t>
            </a:r>
            <a:endParaRPr lang="en-US" altLang="zh-CN" sz="2800" b="1" dirty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zh-CN" altLang="en-US" sz="24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常见的聚类方法</a:t>
            </a:r>
            <a:endParaRPr lang="en-US" altLang="zh-CN" sz="2400" dirty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FontTx/>
              <a:buChar char="-"/>
            </a:pPr>
            <a:r>
              <a:rPr lang="en-US" altLang="zh-CN" sz="20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</a:t>
            </a:r>
            <a:r>
              <a:rPr lang="zh-CN" altLang="en-US" sz="20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均值聚类：初始质心选择、</a:t>
            </a:r>
            <a:r>
              <a:rPr lang="en-US" altLang="zh-CN" sz="20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</a:t>
            </a:r>
            <a:r>
              <a:rPr lang="zh-CN" altLang="en-US" sz="20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值选定、二分</a:t>
            </a:r>
            <a:r>
              <a:rPr lang="en-US" altLang="zh-CN" sz="20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</a:t>
            </a:r>
            <a:r>
              <a:rPr lang="zh-CN" altLang="en-US" sz="20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均值</a:t>
            </a:r>
            <a:endParaRPr lang="en-US" altLang="zh-CN" sz="2000" dirty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FontTx/>
              <a:buChar char="-"/>
            </a:pPr>
            <a:r>
              <a:rPr lang="zh-CN" altLang="en-US" sz="20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层次聚类：自下而上与自上而下，邻近性度量</a:t>
            </a:r>
            <a:endParaRPr lang="en-US" altLang="zh-CN" sz="2000" dirty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FontTx/>
              <a:buChar char="-"/>
            </a:pPr>
            <a:r>
              <a:rPr lang="zh-CN" altLang="en-US" sz="20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基于密度聚类：</a:t>
            </a:r>
            <a:r>
              <a:rPr lang="en-US" altLang="zh-CN" sz="20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DBSCAN</a:t>
            </a:r>
            <a:r>
              <a:rPr lang="zh-CN" altLang="en-US" sz="20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方法，三类节点的区分</a:t>
            </a:r>
            <a:endParaRPr lang="en-US" altLang="zh-CN" sz="2000" dirty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FontTx/>
              <a:buChar char="-"/>
            </a:pPr>
            <a:r>
              <a:rPr lang="zh-CN" altLang="en-US" sz="20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模糊聚类初阶：模糊均值聚类方法</a:t>
            </a:r>
            <a:endParaRPr lang="zh-CN" altLang="en-US" sz="2400" dirty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zh-CN" altLang="en-US" sz="24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聚类问题的评估</a:t>
            </a:r>
            <a:endParaRPr lang="en-US" altLang="zh-CN" sz="2400" dirty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FontTx/>
              <a:buChar char="-"/>
            </a:pPr>
            <a:r>
              <a:rPr lang="zh-CN" altLang="en-US" sz="20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非监督</a:t>
            </a:r>
            <a:r>
              <a:rPr lang="en-US" altLang="zh-CN" sz="20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0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有监督评估方法</a:t>
            </a:r>
            <a:endParaRPr lang="en-US" altLang="zh-CN" sz="2000" dirty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endParaRPr lang="en-US" altLang="zh-CN" sz="2400" dirty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38">
            <a:extLst>
              <a:ext uri="{FF2B5EF4-FFF2-40B4-BE49-F238E27FC236}">
                <a16:creationId xmlns:a16="http://schemas.microsoft.com/office/drawing/2014/main" id="{3E590A4D-0602-124E-BCCB-CBE3E2D65098}"/>
              </a:ext>
            </a:extLst>
          </p:cNvPr>
          <p:cNvSpPr txBox="1"/>
          <p:nvPr/>
        </p:nvSpPr>
        <p:spPr>
          <a:xfrm>
            <a:off x="7106716" y="1403611"/>
            <a:ext cx="7267416" cy="39973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聚类是方兴未艾的研究领域</a:t>
            </a:r>
            <a:endParaRPr lang="en-US" altLang="zh-CN" sz="2800" b="1" dirty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zh-CN" altLang="en-US" sz="24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深度学习聚类</a:t>
            </a:r>
            <a:endParaRPr lang="en-US" altLang="zh-CN" sz="2400" dirty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zh-CN" altLang="en-US" sz="24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图数据聚类</a:t>
            </a:r>
            <a:endParaRPr lang="en-US" altLang="zh-CN" sz="2400" dirty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zh-CN" altLang="en-US" sz="24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谱聚类、贝叶斯聚类</a:t>
            </a:r>
            <a:endParaRPr lang="en-US" altLang="zh-CN" sz="2400" dirty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</a:p>
          <a:p>
            <a:pPr>
              <a:lnSpc>
                <a:spcPct val="150000"/>
              </a:lnSpc>
            </a:pPr>
            <a:r>
              <a:rPr lang="zh-CN" altLang="en-US" sz="2800" b="1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更多的无监督学习：</a:t>
            </a:r>
            <a:endParaRPr lang="en-US" altLang="zh-CN" sz="2800" b="1" dirty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zh-CN" altLang="en-US" sz="24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自监督学习（预训练）</a:t>
            </a:r>
            <a:endParaRPr lang="en-US" altLang="zh-CN" sz="2400" dirty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05157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796" y="404665"/>
            <a:ext cx="12190413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流程图: 离页连接符 2"/>
          <p:cNvSpPr/>
          <p:nvPr/>
        </p:nvSpPr>
        <p:spPr>
          <a:xfrm>
            <a:off x="9984433" y="332658"/>
            <a:ext cx="1584176" cy="1080119"/>
          </a:xfrm>
          <a:prstGeom prst="flowChartOffpageConnector">
            <a:avLst/>
          </a:prstGeom>
          <a:solidFill>
            <a:srgbClr val="1B8B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0171227" y="571922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问题背景</a:t>
            </a:r>
          </a:p>
        </p:txBody>
      </p:sp>
      <p:sp>
        <p:nvSpPr>
          <p:cNvPr id="7" name="Rectangle 6"/>
          <p:cNvSpPr/>
          <p:nvPr/>
        </p:nvSpPr>
        <p:spPr>
          <a:xfrm>
            <a:off x="332515" y="760972"/>
            <a:ext cx="11526974" cy="4985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基本问题（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）如何度量？</a:t>
            </a:r>
            <a:endParaRPr lang="en-US" altLang="zh-CN" sz="2400" b="1" dirty="0">
              <a:solidFill>
                <a:srgbClr val="C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8" name="Rectangle 6"/>
          <p:cNvSpPr/>
          <p:nvPr/>
        </p:nvSpPr>
        <p:spPr>
          <a:xfrm>
            <a:off x="332515" y="3111022"/>
            <a:ext cx="5961605" cy="23454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57300" lvl="2" indent="-342900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相似性度量往往根据算法或表征加以选择，例如大多数时候采用距离衡量相似性，但有隐患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714500" lvl="3" indent="-342900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表面相似 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vs. 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语义相似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9" name="Rectangle 6"/>
          <p:cNvSpPr/>
          <p:nvPr/>
        </p:nvSpPr>
        <p:spPr>
          <a:xfrm>
            <a:off x="332515" y="1808101"/>
            <a:ext cx="11049300" cy="13029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即使明确了聚类的目的，在相似性的度量上依然面临问题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257300" lvl="2" indent="-342900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相似性度量往往存在一定局限性，未必反映聚类的真实意图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7392" y="3404818"/>
            <a:ext cx="4054423" cy="2803254"/>
          </a:xfrm>
          <a:prstGeom prst="rect">
            <a:avLst/>
          </a:prstGeom>
        </p:spPr>
      </p:pic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41EDC70-9E11-9168-CE52-EC8059F2A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222C5-DF54-4BD7-B776-8C19CDAF53BB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91869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796" y="404665"/>
            <a:ext cx="12190413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流程图: 离页连接符 2"/>
          <p:cNvSpPr/>
          <p:nvPr/>
        </p:nvSpPr>
        <p:spPr>
          <a:xfrm>
            <a:off x="9984433" y="332658"/>
            <a:ext cx="1584176" cy="1080119"/>
          </a:xfrm>
          <a:prstGeom prst="flowChartOffpageConnector">
            <a:avLst/>
          </a:prstGeom>
          <a:solidFill>
            <a:srgbClr val="1B8B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0171227" y="571922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问题背景</a:t>
            </a:r>
          </a:p>
        </p:txBody>
      </p:sp>
      <p:sp>
        <p:nvSpPr>
          <p:cNvPr id="7" name="Rectangle 6"/>
          <p:cNvSpPr/>
          <p:nvPr/>
        </p:nvSpPr>
        <p:spPr>
          <a:xfrm>
            <a:off x="332515" y="760972"/>
            <a:ext cx="11526974" cy="4985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基本问题（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）簇的数量？</a:t>
            </a:r>
            <a:endParaRPr lang="en-US" altLang="zh-CN" sz="2400" b="1" dirty="0">
              <a:solidFill>
                <a:srgbClr val="C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9" name="Rectangle 6"/>
          <p:cNvSpPr/>
          <p:nvPr/>
        </p:nvSpPr>
        <p:spPr>
          <a:xfrm>
            <a:off x="336961" y="1808356"/>
            <a:ext cx="11049300" cy="13029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由于聚类没有天然标签，簇的数量往往是个开放性问题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1257300" lvl="2" indent="-342900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zh-CN" altLang="en-US" sz="22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过大或过小的簇都应该避免，会导致失去代表性，但这未必可通过簇数调节</a:t>
            </a:r>
            <a:endParaRPr lang="en-US" altLang="zh-CN" sz="22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grpSp>
        <p:nvGrpSpPr>
          <p:cNvPr id="10" name="Group 91"/>
          <p:cNvGrpSpPr>
            <a:grpSpLocks/>
          </p:cNvGrpSpPr>
          <p:nvPr/>
        </p:nvGrpSpPr>
        <p:grpSpPr bwMode="auto">
          <a:xfrm>
            <a:off x="2108517" y="3377724"/>
            <a:ext cx="3344863" cy="1789113"/>
            <a:chOff x="432" y="1200"/>
            <a:chExt cx="2107" cy="1127"/>
          </a:xfrm>
        </p:grpSpPr>
        <p:grpSp>
          <p:nvGrpSpPr>
            <p:cNvPr id="11" name="Group 3"/>
            <p:cNvGrpSpPr>
              <a:grpSpLocks noChangeAspect="1"/>
            </p:cNvGrpSpPr>
            <p:nvPr/>
          </p:nvGrpSpPr>
          <p:grpSpPr bwMode="auto">
            <a:xfrm>
              <a:off x="432" y="1200"/>
              <a:ext cx="2107" cy="516"/>
              <a:chOff x="2464" y="2296"/>
              <a:chExt cx="2634" cy="646"/>
            </a:xfrm>
          </p:grpSpPr>
          <p:sp>
            <p:nvSpPr>
              <p:cNvPr id="13" name="Oval 4"/>
              <p:cNvSpPr>
                <a:spLocks noChangeAspect="1" noChangeArrowheads="1"/>
              </p:cNvSpPr>
              <p:nvPr/>
            </p:nvSpPr>
            <p:spPr bwMode="auto">
              <a:xfrm>
                <a:off x="4564" y="2730"/>
                <a:ext cx="86" cy="86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" name="Oval 5"/>
              <p:cNvSpPr>
                <a:spLocks noChangeAspect="1" noChangeArrowheads="1"/>
              </p:cNvSpPr>
              <p:nvPr/>
            </p:nvSpPr>
            <p:spPr bwMode="auto">
              <a:xfrm>
                <a:off x="4312" y="2842"/>
                <a:ext cx="86" cy="86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" name="Oval 6"/>
              <p:cNvSpPr>
                <a:spLocks noChangeAspect="1" noChangeArrowheads="1"/>
              </p:cNvSpPr>
              <p:nvPr/>
            </p:nvSpPr>
            <p:spPr bwMode="auto">
              <a:xfrm>
                <a:off x="4466" y="2856"/>
                <a:ext cx="86" cy="86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" name="Oval 7"/>
              <p:cNvSpPr>
                <a:spLocks noChangeAspect="1" noChangeArrowheads="1"/>
              </p:cNvSpPr>
              <p:nvPr/>
            </p:nvSpPr>
            <p:spPr bwMode="auto">
              <a:xfrm>
                <a:off x="4410" y="2744"/>
                <a:ext cx="86" cy="86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7" name="Oval 8"/>
              <p:cNvSpPr>
                <a:spLocks noChangeAspect="1" noChangeArrowheads="1"/>
              </p:cNvSpPr>
              <p:nvPr/>
            </p:nvSpPr>
            <p:spPr bwMode="auto">
              <a:xfrm>
                <a:off x="4326" y="2478"/>
                <a:ext cx="86" cy="86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" name="Oval 9"/>
              <p:cNvSpPr>
                <a:spLocks noChangeAspect="1" noChangeArrowheads="1"/>
              </p:cNvSpPr>
              <p:nvPr/>
            </p:nvSpPr>
            <p:spPr bwMode="auto">
              <a:xfrm>
                <a:off x="4158" y="2422"/>
                <a:ext cx="86" cy="86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9" name="Oval 10"/>
              <p:cNvSpPr>
                <a:spLocks noChangeAspect="1" noChangeArrowheads="1"/>
              </p:cNvSpPr>
              <p:nvPr/>
            </p:nvSpPr>
            <p:spPr bwMode="auto">
              <a:xfrm>
                <a:off x="4242" y="2296"/>
                <a:ext cx="86" cy="86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" name="Oval 11"/>
              <p:cNvSpPr>
                <a:spLocks noChangeAspect="1" noChangeArrowheads="1"/>
              </p:cNvSpPr>
              <p:nvPr/>
            </p:nvSpPr>
            <p:spPr bwMode="auto">
              <a:xfrm>
                <a:off x="4788" y="2716"/>
                <a:ext cx="86" cy="86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" name="Oval 12"/>
              <p:cNvSpPr>
                <a:spLocks noChangeAspect="1" noChangeArrowheads="1"/>
              </p:cNvSpPr>
              <p:nvPr/>
            </p:nvSpPr>
            <p:spPr bwMode="auto">
              <a:xfrm>
                <a:off x="5012" y="2618"/>
                <a:ext cx="86" cy="86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2" name="Oval 13"/>
              <p:cNvSpPr>
                <a:spLocks noChangeAspect="1" noChangeArrowheads="1"/>
              </p:cNvSpPr>
              <p:nvPr/>
            </p:nvSpPr>
            <p:spPr bwMode="auto">
              <a:xfrm>
                <a:off x="4788" y="2534"/>
                <a:ext cx="86" cy="86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" name="Oval 14"/>
              <p:cNvSpPr>
                <a:spLocks noChangeAspect="1" noChangeArrowheads="1"/>
              </p:cNvSpPr>
              <p:nvPr/>
            </p:nvSpPr>
            <p:spPr bwMode="auto">
              <a:xfrm flipV="1">
                <a:off x="2870" y="2422"/>
                <a:ext cx="86" cy="86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" name="Oval 15"/>
              <p:cNvSpPr>
                <a:spLocks noChangeAspect="1" noChangeArrowheads="1"/>
              </p:cNvSpPr>
              <p:nvPr/>
            </p:nvSpPr>
            <p:spPr bwMode="auto">
              <a:xfrm flipV="1">
                <a:off x="2618" y="2310"/>
                <a:ext cx="86" cy="86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5" name="Oval 16"/>
              <p:cNvSpPr>
                <a:spLocks noChangeAspect="1" noChangeArrowheads="1"/>
              </p:cNvSpPr>
              <p:nvPr/>
            </p:nvSpPr>
            <p:spPr bwMode="auto">
              <a:xfrm flipV="1">
                <a:off x="2772" y="2296"/>
                <a:ext cx="86" cy="86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6" name="Oval 17"/>
              <p:cNvSpPr>
                <a:spLocks noChangeAspect="1" noChangeArrowheads="1"/>
              </p:cNvSpPr>
              <p:nvPr/>
            </p:nvSpPr>
            <p:spPr bwMode="auto">
              <a:xfrm flipV="1">
                <a:off x="2716" y="2408"/>
                <a:ext cx="86" cy="86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7" name="Oval 18"/>
              <p:cNvSpPr>
                <a:spLocks noChangeAspect="1" noChangeArrowheads="1"/>
              </p:cNvSpPr>
              <p:nvPr/>
            </p:nvSpPr>
            <p:spPr bwMode="auto">
              <a:xfrm flipV="1">
                <a:off x="2632" y="2674"/>
                <a:ext cx="86" cy="86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" name="Oval 19"/>
              <p:cNvSpPr>
                <a:spLocks noChangeAspect="1" noChangeArrowheads="1"/>
              </p:cNvSpPr>
              <p:nvPr/>
            </p:nvSpPr>
            <p:spPr bwMode="auto">
              <a:xfrm flipV="1">
                <a:off x="2464" y="2730"/>
                <a:ext cx="86" cy="86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" name="Oval 20"/>
              <p:cNvSpPr>
                <a:spLocks noChangeAspect="1" noChangeArrowheads="1"/>
              </p:cNvSpPr>
              <p:nvPr/>
            </p:nvSpPr>
            <p:spPr bwMode="auto">
              <a:xfrm flipV="1">
                <a:off x="2548" y="2856"/>
                <a:ext cx="86" cy="86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0" name="Oval 21"/>
              <p:cNvSpPr>
                <a:spLocks noChangeAspect="1" noChangeArrowheads="1"/>
              </p:cNvSpPr>
              <p:nvPr/>
            </p:nvSpPr>
            <p:spPr bwMode="auto">
              <a:xfrm flipV="1">
                <a:off x="3094" y="2436"/>
                <a:ext cx="86" cy="86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" name="Oval 22"/>
              <p:cNvSpPr>
                <a:spLocks noChangeAspect="1" noChangeArrowheads="1"/>
              </p:cNvSpPr>
              <p:nvPr/>
            </p:nvSpPr>
            <p:spPr bwMode="auto">
              <a:xfrm flipV="1">
                <a:off x="3318" y="2534"/>
                <a:ext cx="86" cy="86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" name="Oval 23"/>
              <p:cNvSpPr>
                <a:spLocks noChangeAspect="1" noChangeArrowheads="1"/>
              </p:cNvSpPr>
              <p:nvPr/>
            </p:nvSpPr>
            <p:spPr bwMode="auto">
              <a:xfrm flipV="1">
                <a:off x="3094" y="2618"/>
                <a:ext cx="86" cy="86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12" name="Rectangle 87"/>
            <p:cNvSpPr>
              <a:spLocks noChangeArrowheads="1"/>
            </p:cNvSpPr>
            <p:nvPr/>
          </p:nvSpPr>
          <p:spPr bwMode="auto">
            <a:xfrm>
              <a:off x="624" y="1920"/>
              <a:ext cx="1440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dirty="0">
                  <a:cs typeface="Times New Roman" charset="0"/>
                </a:rPr>
                <a:t>How many clusters?</a:t>
              </a:r>
              <a:endParaRPr lang="en-US" altLang="zh-CN" dirty="0"/>
            </a:p>
          </p:txBody>
        </p:sp>
      </p:grpSp>
      <p:grpSp>
        <p:nvGrpSpPr>
          <p:cNvPr id="33" name="Group 94"/>
          <p:cNvGrpSpPr>
            <a:grpSpLocks/>
          </p:cNvGrpSpPr>
          <p:nvPr/>
        </p:nvGrpSpPr>
        <p:grpSpPr bwMode="auto">
          <a:xfrm>
            <a:off x="6439218" y="5114496"/>
            <a:ext cx="3344862" cy="1401763"/>
            <a:chOff x="3125" y="2592"/>
            <a:chExt cx="2107" cy="883"/>
          </a:xfrm>
        </p:grpSpPr>
        <p:grpSp>
          <p:nvGrpSpPr>
            <p:cNvPr id="34" name="Group 66"/>
            <p:cNvGrpSpPr>
              <a:grpSpLocks/>
            </p:cNvGrpSpPr>
            <p:nvPr/>
          </p:nvGrpSpPr>
          <p:grpSpPr bwMode="auto">
            <a:xfrm>
              <a:off x="3125" y="2592"/>
              <a:ext cx="2107" cy="518"/>
              <a:chOff x="3125" y="2592"/>
              <a:chExt cx="2107" cy="518"/>
            </a:xfrm>
          </p:grpSpPr>
          <p:sp>
            <p:nvSpPr>
              <p:cNvPr id="36" name="AutoShape 67"/>
              <p:cNvSpPr>
                <a:spLocks noChangeAspect="1" noChangeArrowheads="1"/>
              </p:cNvSpPr>
              <p:nvPr/>
            </p:nvSpPr>
            <p:spPr bwMode="auto">
              <a:xfrm>
                <a:off x="4805" y="2940"/>
                <a:ext cx="69" cy="69"/>
              </a:xfrm>
              <a:prstGeom prst="diamond">
                <a:avLst/>
              </a:prstGeom>
              <a:solidFill>
                <a:srgbClr val="FFCC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7" name="AutoShape 68"/>
              <p:cNvSpPr>
                <a:spLocks noChangeAspect="1" noChangeArrowheads="1"/>
              </p:cNvSpPr>
              <p:nvPr/>
            </p:nvSpPr>
            <p:spPr bwMode="auto">
              <a:xfrm>
                <a:off x="4603" y="3030"/>
                <a:ext cx="69" cy="69"/>
              </a:xfrm>
              <a:prstGeom prst="diamond">
                <a:avLst/>
              </a:prstGeom>
              <a:solidFill>
                <a:srgbClr val="FFCC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" name="AutoShape 69"/>
              <p:cNvSpPr>
                <a:spLocks noChangeAspect="1" noChangeArrowheads="1"/>
              </p:cNvSpPr>
              <p:nvPr/>
            </p:nvSpPr>
            <p:spPr bwMode="auto">
              <a:xfrm>
                <a:off x="4726" y="3041"/>
                <a:ext cx="69" cy="69"/>
              </a:xfrm>
              <a:prstGeom prst="diamond">
                <a:avLst/>
              </a:prstGeom>
              <a:solidFill>
                <a:srgbClr val="FFCC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9" name="AutoShape 70"/>
              <p:cNvSpPr>
                <a:spLocks noChangeAspect="1" noChangeArrowheads="1"/>
              </p:cNvSpPr>
              <p:nvPr/>
            </p:nvSpPr>
            <p:spPr bwMode="auto">
              <a:xfrm>
                <a:off x="4682" y="2951"/>
                <a:ext cx="68" cy="69"/>
              </a:xfrm>
              <a:prstGeom prst="diamond">
                <a:avLst/>
              </a:prstGeom>
              <a:solidFill>
                <a:srgbClr val="FFCC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0" name="AutoShape 71"/>
              <p:cNvSpPr>
                <a:spLocks noChangeAspect="1" noChangeArrowheads="1"/>
              </p:cNvSpPr>
              <p:nvPr/>
            </p:nvSpPr>
            <p:spPr bwMode="auto">
              <a:xfrm>
                <a:off x="4614" y="2738"/>
                <a:ext cx="69" cy="69"/>
              </a:xfrm>
              <a:prstGeom prst="star5">
                <a:avLst/>
              </a:prstGeom>
              <a:solidFill>
                <a:schemeClr val="accent1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>
                  <a:ea typeface="+mn-ea"/>
                </a:endParaRPr>
              </a:p>
            </p:txBody>
          </p:sp>
          <p:sp>
            <p:nvSpPr>
              <p:cNvPr id="41" name="AutoShape 72"/>
              <p:cNvSpPr>
                <a:spLocks noChangeAspect="1" noChangeArrowheads="1"/>
              </p:cNvSpPr>
              <p:nvPr/>
            </p:nvSpPr>
            <p:spPr bwMode="auto">
              <a:xfrm>
                <a:off x="4480" y="2693"/>
                <a:ext cx="69" cy="69"/>
              </a:xfrm>
              <a:prstGeom prst="star5">
                <a:avLst/>
              </a:prstGeom>
              <a:solidFill>
                <a:schemeClr val="accent1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>
                  <a:ea typeface="+mn-ea"/>
                </a:endParaRPr>
              </a:p>
            </p:txBody>
          </p:sp>
          <p:sp>
            <p:nvSpPr>
              <p:cNvPr id="42" name="AutoShape 73"/>
              <p:cNvSpPr>
                <a:spLocks noChangeAspect="1" noChangeArrowheads="1"/>
              </p:cNvSpPr>
              <p:nvPr/>
            </p:nvSpPr>
            <p:spPr bwMode="auto">
              <a:xfrm>
                <a:off x="4547" y="2592"/>
                <a:ext cx="69" cy="69"/>
              </a:xfrm>
              <a:prstGeom prst="star5">
                <a:avLst/>
              </a:prstGeom>
              <a:solidFill>
                <a:schemeClr val="accent1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>
                  <a:ea typeface="+mn-ea"/>
                </a:endParaRPr>
              </a:p>
            </p:txBody>
          </p:sp>
          <p:sp>
            <p:nvSpPr>
              <p:cNvPr id="43" name="AutoShape 74"/>
              <p:cNvSpPr>
                <a:spLocks noChangeAspect="1" noChangeArrowheads="1"/>
              </p:cNvSpPr>
              <p:nvPr/>
            </p:nvSpPr>
            <p:spPr bwMode="auto">
              <a:xfrm>
                <a:off x="4984" y="2929"/>
                <a:ext cx="69" cy="69"/>
              </a:xfrm>
              <a:prstGeom prst="diamond">
                <a:avLst/>
              </a:prstGeom>
              <a:solidFill>
                <a:srgbClr val="FFCC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4" name="AutoShape 75"/>
              <p:cNvSpPr>
                <a:spLocks noChangeAspect="1" noChangeArrowheads="1"/>
              </p:cNvSpPr>
              <p:nvPr/>
            </p:nvSpPr>
            <p:spPr bwMode="auto">
              <a:xfrm>
                <a:off x="5163" y="2850"/>
                <a:ext cx="69" cy="69"/>
              </a:xfrm>
              <a:prstGeom prst="diamond">
                <a:avLst/>
              </a:prstGeom>
              <a:solidFill>
                <a:srgbClr val="FFCC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5" name="AutoShape 76"/>
              <p:cNvSpPr>
                <a:spLocks noChangeAspect="1" noChangeArrowheads="1"/>
              </p:cNvSpPr>
              <p:nvPr/>
            </p:nvSpPr>
            <p:spPr bwMode="auto">
              <a:xfrm>
                <a:off x="4984" y="2783"/>
                <a:ext cx="69" cy="69"/>
              </a:xfrm>
              <a:prstGeom prst="diamond">
                <a:avLst/>
              </a:prstGeom>
              <a:solidFill>
                <a:srgbClr val="FFCC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6" name="AutoShape 77"/>
              <p:cNvSpPr>
                <a:spLocks noChangeAspect="1" noChangeArrowheads="1"/>
              </p:cNvSpPr>
              <p:nvPr/>
            </p:nvSpPr>
            <p:spPr bwMode="auto">
              <a:xfrm flipV="1">
                <a:off x="3450" y="2693"/>
                <a:ext cx="69" cy="69"/>
              </a:xfrm>
              <a:prstGeom prst="star4">
                <a:avLst>
                  <a:gd name="adj" fmla="val 12500"/>
                </a:avLst>
              </a:prstGeom>
              <a:solidFill>
                <a:srgbClr val="FF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7" name="AutoShape 78"/>
              <p:cNvSpPr>
                <a:spLocks noChangeAspect="1" noChangeArrowheads="1"/>
              </p:cNvSpPr>
              <p:nvPr/>
            </p:nvSpPr>
            <p:spPr bwMode="auto">
              <a:xfrm flipV="1">
                <a:off x="3248" y="2603"/>
                <a:ext cx="69" cy="69"/>
              </a:xfrm>
              <a:prstGeom prst="star4">
                <a:avLst>
                  <a:gd name="adj" fmla="val 12500"/>
                </a:avLst>
              </a:prstGeom>
              <a:solidFill>
                <a:srgbClr val="FF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8" name="AutoShape 79"/>
              <p:cNvSpPr>
                <a:spLocks noChangeAspect="1" noChangeArrowheads="1"/>
              </p:cNvSpPr>
              <p:nvPr/>
            </p:nvSpPr>
            <p:spPr bwMode="auto">
              <a:xfrm flipV="1">
                <a:off x="3371" y="2592"/>
                <a:ext cx="69" cy="69"/>
              </a:xfrm>
              <a:prstGeom prst="star4">
                <a:avLst>
                  <a:gd name="adj" fmla="val 12500"/>
                </a:avLst>
              </a:prstGeom>
              <a:solidFill>
                <a:srgbClr val="FF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9" name="AutoShape 80"/>
              <p:cNvSpPr>
                <a:spLocks noChangeAspect="1" noChangeArrowheads="1"/>
              </p:cNvSpPr>
              <p:nvPr/>
            </p:nvSpPr>
            <p:spPr bwMode="auto">
              <a:xfrm flipV="1">
                <a:off x="3327" y="2682"/>
                <a:ext cx="68" cy="69"/>
              </a:xfrm>
              <a:prstGeom prst="star4">
                <a:avLst>
                  <a:gd name="adj" fmla="val 12500"/>
                </a:avLst>
              </a:prstGeom>
              <a:solidFill>
                <a:srgbClr val="FF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0" name="AutoShape 81"/>
              <p:cNvSpPr>
                <a:spLocks noChangeAspect="1" noChangeArrowheads="1"/>
              </p:cNvSpPr>
              <p:nvPr/>
            </p:nvSpPr>
            <p:spPr bwMode="auto">
              <a:xfrm flipV="1">
                <a:off x="3259" y="2895"/>
                <a:ext cx="69" cy="69"/>
              </a:xfrm>
              <a:prstGeom prst="flowChartExtract">
                <a:avLst/>
              </a:prstGeom>
              <a:solidFill>
                <a:srgbClr val="3366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" name="AutoShape 82"/>
              <p:cNvSpPr>
                <a:spLocks noChangeAspect="1" noChangeArrowheads="1"/>
              </p:cNvSpPr>
              <p:nvPr/>
            </p:nvSpPr>
            <p:spPr bwMode="auto">
              <a:xfrm flipV="1">
                <a:off x="3125" y="2940"/>
                <a:ext cx="69" cy="69"/>
              </a:xfrm>
              <a:prstGeom prst="flowChartExtract">
                <a:avLst/>
              </a:prstGeom>
              <a:solidFill>
                <a:srgbClr val="3366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2" name="AutoShape 83"/>
              <p:cNvSpPr>
                <a:spLocks noChangeAspect="1" noChangeArrowheads="1"/>
              </p:cNvSpPr>
              <p:nvPr/>
            </p:nvSpPr>
            <p:spPr bwMode="auto">
              <a:xfrm flipV="1">
                <a:off x="3192" y="3041"/>
                <a:ext cx="69" cy="69"/>
              </a:xfrm>
              <a:prstGeom prst="flowChartExtract">
                <a:avLst/>
              </a:prstGeom>
              <a:solidFill>
                <a:srgbClr val="3366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3" name="AutoShape 84"/>
              <p:cNvSpPr>
                <a:spLocks noChangeAspect="1" noChangeArrowheads="1"/>
              </p:cNvSpPr>
              <p:nvPr/>
            </p:nvSpPr>
            <p:spPr bwMode="auto">
              <a:xfrm flipV="1">
                <a:off x="3629" y="2704"/>
                <a:ext cx="69" cy="69"/>
              </a:xfrm>
              <a:prstGeom prst="star4">
                <a:avLst>
                  <a:gd name="adj" fmla="val 12500"/>
                </a:avLst>
              </a:prstGeom>
              <a:solidFill>
                <a:srgbClr val="FF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4" name="AutoShape 85"/>
              <p:cNvSpPr>
                <a:spLocks noChangeAspect="1" noChangeArrowheads="1"/>
              </p:cNvSpPr>
              <p:nvPr/>
            </p:nvSpPr>
            <p:spPr bwMode="auto">
              <a:xfrm flipV="1">
                <a:off x="3808" y="2783"/>
                <a:ext cx="69" cy="69"/>
              </a:xfrm>
              <a:prstGeom prst="star4">
                <a:avLst>
                  <a:gd name="adj" fmla="val 12500"/>
                </a:avLst>
              </a:prstGeom>
              <a:solidFill>
                <a:srgbClr val="FF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5" name="AutoShape 86"/>
              <p:cNvSpPr>
                <a:spLocks noChangeAspect="1" noChangeArrowheads="1"/>
              </p:cNvSpPr>
              <p:nvPr/>
            </p:nvSpPr>
            <p:spPr bwMode="auto">
              <a:xfrm flipV="1">
                <a:off x="3629" y="2850"/>
                <a:ext cx="69" cy="69"/>
              </a:xfrm>
              <a:prstGeom prst="star4">
                <a:avLst>
                  <a:gd name="adj" fmla="val 12500"/>
                </a:avLst>
              </a:prstGeom>
              <a:solidFill>
                <a:srgbClr val="FF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35" name="Rectangle 88"/>
            <p:cNvSpPr>
              <a:spLocks noChangeArrowheads="1"/>
            </p:cNvSpPr>
            <p:nvPr/>
          </p:nvSpPr>
          <p:spPr bwMode="auto">
            <a:xfrm>
              <a:off x="3413" y="3244"/>
              <a:ext cx="144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dirty="0">
                  <a:cs typeface="Times New Roman" charset="0"/>
                </a:rPr>
                <a:t>Four Clusters</a:t>
              </a:r>
              <a:r>
                <a:rPr lang="en-US" altLang="zh-CN" dirty="0"/>
                <a:t> </a:t>
              </a:r>
            </a:p>
          </p:txBody>
        </p:sp>
      </p:grpSp>
      <p:grpSp>
        <p:nvGrpSpPr>
          <p:cNvPr id="56" name="Group 93"/>
          <p:cNvGrpSpPr>
            <a:grpSpLocks/>
          </p:cNvGrpSpPr>
          <p:nvPr/>
        </p:nvGrpSpPr>
        <p:grpSpPr bwMode="auto">
          <a:xfrm>
            <a:off x="2164081" y="5114496"/>
            <a:ext cx="3344863" cy="1401763"/>
            <a:chOff x="432" y="2592"/>
            <a:chExt cx="2107" cy="883"/>
          </a:xfrm>
        </p:grpSpPr>
        <p:grpSp>
          <p:nvGrpSpPr>
            <p:cNvPr id="57" name="Group 45"/>
            <p:cNvGrpSpPr>
              <a:grpSpLocks/>
            </p:cNvGrpSpPr>
            <p:nvPr/>
          </p:nvGrpSpPr>
          <p:grpSpPr bwMode="auto">
            <a:xfrm>
              <a:off x="432" y="2592"/>
              <a:ext cx="2107" cy="516"/>
              <a:chOff x="432" y="2592"/>
              <a:chExt cx="2107" cy="516"/>
            </a:xfrm>
          </p:grpSpPr>
          <p:sp>
            <p:nvSpPr>
              <p:cNvPr id="59" name="AutoShape 46"/>
              <p:cNvSpPr>
                <a:spLocks noChangeAspect="1" noChangeArrowheads="1"/>
              </p:cNvSpPr>
              <p:nvPr/>
            </p:nvSpPr>
            <p:spPr bwMode="auto">
              <a:xfrm>
                <a:off x="2112" y="2939"/>
                <a:ext cx="69" cy="68"/>
              </a:xfrm>
              <a:prstGeom prst="triangle">
                <a:avLst>
                  <a:gd name="adj" fmla="val 50000"/>
                </a:avLst>
              </a:prstGeom>
              <a:solidFill>
                <a:srgbClr val="3366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0" name="AutoShape 47"/>
              <p:cNvSpPr>
                <a:spLocks noChangeAspect="1" noChangeArrowheads="1"/>
              </p:cNvSpPr>
              <p:nvPr/>
            </p:nvSpPr>
            <p:spPr bwMode="auto">
              <a:xfrm>
                <a:off x="1910" y="3028"/>
                <a:ext cx="69" cy="69"/>
              </a:xfrm>
              <a:prstGeom prst="triangle">
                <a:avLst>
                  <a:gd name="adj" fmla="val 50000"/>
                </a:avLst>
              </a:prstGeom>
              <a:solidFill>
                <a:srgbClr val="3366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1" name="AutoShape 48"/>
              <p:cNvSpPr>
                <a:spLocks noChangeAspect="1" noChangeArrowheads="1"/>
              </p:cNvSpPr>
              <p:nvPr/>
            </p:nvSpPr>
            <p:spPr bwMode="auto">
              <a:xfrm>
                <a:off x="2033" y="3039"/>
                <a:ext cx="69" cy="69"/>
              </a:xfrm>
              <a:prstGeom prst="triangle">
                <a:avLst>
                  <a:gd name="adj" fmla="val 50000"/>
                </a:avLst>
              </a:prstGeom>
              <a:solidFill>
                <a:srgbClr val="3366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2" name="AutoShape 49"/>
              <p:cNvSpPr>
                <a:spLocks noChangeAspect="1" noChangeArrowheads="1"/>
              </p:cNvSpPr>
              <p:nvPr/>
            </p:nvSpPr>
            <p:spPr bwMode="auto">
              <a:xfrm>
                <a:off x="1989" y="2950"/>
                <a:ext cx="68" cy="69"/>
              </a:xfrm>
              <a:prstGeom prst="triangle">
                <a:avLst>
                  <a:gd name="adj" fmla="val 50000"/>
                </a:avLst>
              </a:prstGeom>
              <a:solidFill>
                <a:srgbClr val="3366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3" name="AutoShape 50"/>
              <p:cNvSpPr>
                <a:spLocks noChangeAspect="1" noChangeArrowheads="1"/>
              </p:cNvSpPr>
              <p:nvPr/>
            </p:nvSpPr>
            <p:spPr bwMode="auto">
              <a:xfrm>
                <a:off x="1921" y="2737"/>
                <a:ext cx="69" cy="69"/>
              </a:xfrm>
              <a:prstGeom prst="triangle">
                <a:avLst>
                  <a:gd name="adj" fmla="val 50000"/>
                </a:avLst>
              </a:prstGeom>
              <a:solidFill>
                <a:srgbClr val="3366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4" name="AutoShape 51"/>
              <p:cNvSpPr>
                <a:spLocks noChangeAspect="1" noChangeArrowheads="1"/>
              </p:cNvSpPr>
              <p:nvPr/>
            </p:nvSpPr>
            <p:spPr bwMode="auto">
              <a:xfrm>
                <a:off x="1787" y="2693"/>
                <a:ext cx="69" cy="68"/>
              </a:xfrm>
              <a:prstGeom prst="triangle">
                <a:avLst>
                  <a:gd name="adj" fmla="val 50000"/>
                </a:avLst>
              </a:prstGeom>
              <a:solidFill>
                <a:srgbClr val="3366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5" name="AutoShape 52"/>
              <p:cNvSpPr>
                <a:spLocks noChangeAspect="1" noChangeArrowheads="1"/>
              </p:cNvSpPr>
              <p:nvPr/>
            </p:nvSpPr>
            <p:spPr bwMode="auto">
              <a:xfrm>
                <a:off x="1854" y="2592"/>
                <a:ext cx="69" cy="69"/>
              </a:xfrm>
              <a:prstGeom prst="triangle">
                <a:avLst>
                  <a:gd name="adj" fmla="val 50000"/>
                </a:avLst>
              </a:prstGeom>
              <a:solidFill>
                <a:srgbClr val="3366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6" name="AutoShape 53"/>
              <p:cNvSpPr>
                <a:spLocks noChangeAspect="1" noChangeArrowheads="1"/>
              </p:cNvSpPr>
              <p:nvPr/>
            </p:nvSpPr>
            <p:spPr bwMode="auto">
              <a:xfrm>
                <a:off x="2291" y="2927"/>
                <a:ext cx="69" cy="69"/>
              </a:xfrm>
              <a:prstGeom prst="triangle">
                <a:avLst>
                  <a:gd name="adj" fmla="val 50000"/>
                </a:avLst>
              </a:prstGeom>
              <a:solidFill>
                <a:srgbClr val="3366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7" name="AutoShape 54"/>
              <p:cNvSpPr>
                <a:spLocks noChangeAspect="1" noChangeArrowheads="1"/>
              </p:cNvSpPr>
              <p:nvPr/>
            </p:nvSpPr>
            <p:spPr bwMode="auto">
              <a:xfrm>
                <a:off x="2470" y="2849"/>
                <a:ext cx="69" cy="69"/>
              </a:xfrm>
              <a:prstGeom prst="triangle">
                <a:avLst>
                  <a:gd name="adj" fmla="val 50000"/>
                </a:avLst>
              </a:prstGeom>
              <a:solidFill>
                <a:srgbClr val="3366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8" name="AutoShape 55"/>
              <p:cNvSpPr>
                <a:spLocks noChangeAspect="1" noChangeArrowheads="1"/>
              </p:cNvSpPr>
              <p:nvPr/>
            </p:nvSpPr>
            <p:spPr bwMode="auto">
              <a:xfrm>
                <a:off x="2291" y="2782"/>
                <a:ext cx="69" cy="69"/>
              </a:xfrm>
              <a:prstGeom prst="triangle">
                <a:avLst>
                  <a:gd name="adj" fmla="val 50000"/>
                </a:avLst>
              </a:prstGeom>
              <a:solidFill>
                <a:srgbClr val="3366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9" name="Rectangle 56"/>
              <p:cNvSpPr>
                <a:spLocks noChangeAspect="1" noChangeArrowheads="1"/>
              </p:cNvSpPr>
              <p:nvPr/>
            </p:nvSpPr>
            <p:spPr bwMode="auto">
              <a:xfrm flipV="1">
                <a:off x="757" y="2693"/>
                <a:ext cx="69" cy="68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0" name="Rectangle 57"/>
              <p:cNvSpPr>
                <a:spLocks noChangeAspect="1" noChangeArrowheads="1"/>
              </p:cNvSpPr>
              <p:nvPr/>
            </p:nvSpPr>
            <p:spPr bwMode="auto">
              <a:xfrm flipV="1">
                <a:off x="555" y="2603"/>
                <a:ext cx="69" cy="69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1" name="Rectangle 58"/>
              <p:cNvSpPr>
                <a:spLocks noChangeAspect="1" noChangeArrowheads="1"/>
              </p:cNvSpPr>
              <p:nvPr/>
            </p:nvSpPr>
            <p:spPr bwMode="auto">
              <a:xfrm flipV="1">
                <a:off x="678" y="2592"/>
                <a:ext cx="69" cy="69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2" name="Rectangle 59"/>
              <p:cNvSpPr>
                <a:spLocks noChangeAspect="1" noChangeArrowheads="1"/>
              </p:cNvSpPr>
              <p:nvPr/>
            </p:nvSpPr>
            <p:spPr bwMode="auto">
              <a:xfrm flipV="1">
                <a:off x="634" y="2681"/>
                <a:ext cx="68" cy="69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3" name="Rectangle 60"/>
              <p:cNvSpPr>
                <a:spLocks noChangeAspect="1" noChangeArrowheads="1"/>
              </p:cNvSpPr>
              <p:nvPr/>
            </p:nvSpPr>
            <p:spPr bwMode="auto">
              <a:xfrm flipV="1">
                <a:off x="566" y="2894"/>
                <a:ext cx="69" cy="69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4" name="Rectangle 61"/>
              <p:cNvSpPr>
                <a:spLocks noChangeAspect="1" noChangeArrowheads="1"/>
              </p:cNvSpPr>
              <p:nvPr/>
            </p:nvSpPr>
            <p:spPr bwMode="auto">
              <a:xfrm flipV="1">
                <a:off x="432" y="2939"/>
                <a:ext cx="69" cy="68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" name="Rectangle 62"/>
              <p:cNvSpPr>
                <a:spLocks noChangeAspect="1" noChangeArrowheads="1"/>
              </p:cNvSpPr>
              <p:nvPr/>
            </p:nvSpPr>
            <p:spPr bwMode="auto">
              <a:xfrm flipV="1">
                <a:off x="499" y="3039"/>
                <a:ext cx="69" cy="69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6" name="Rectangle 63"/>
              <p:cNvSpPr>
                <a:spLocks noChangeAspect="1" noChangeArrowheads="1"/>
              </p:cNvSpPr>
              <p:nvPr/>
            </p:nvSpPr>
            <p:spPr bwMode="auto">
              <a:xfrm flipV="1">
                <a:off x="936" y="2704"/>
                <a:ext cx="69" cy="69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7" name="Rectangle 64"/>
              <p:cNvSpPr>
                <a:spLocks noChangeAspect="1" noChangeArrowheads="1"/>
              </p:cNvSpPr>
              <p:nvPr/>
            </p:nvSpPr>
            <p:spPr bwMode="auto">
              <a:xfrm flipV="1">
                <a:off x="1115" y="2782"/>
                <a:ext cx="69" cy="69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8" name="Rectangle 65"/>
              <p:cNvSpPr>
                <a:spLocks noChangeAspect="1" noChangeArrowheads="1"/>
              </p:cNvSpPr>
              <p:nvPr/>
            </p:nvSpPr>
            <p:spPr bwMode="auto">
              <a:xfrm flipV="1">
                <a:off x="936" y="2849"/>
                <a:ext cx="69" cy="69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58" name="Rectangle 89"/>
            <p:cNvSpPr>
              <a:spLocks noChangeArrowheads="1"/>
            </p:cNvSpPr>
            <p:nvPr/>
          </p:nvSpPr>
          <p:spPr bwMode="auto">
            <a:xfrm>
              <a:off x="624" y="3244"/>
              <a:ext cx="144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dirty="0">
                  <a:cs typeface="Times New Roman" charset="0"/>
                </a:rPr>
                <a:t>Two Clusters</a:t>
              </a:r>
              <a:r>
                <a:rPr lang="en-US" altLang="zh-CN" dirty="0"/>
                <a:t> </a:t>
              </a:r>
            </a:p>
          </p:txBody>
        </p:sp>
      </p:grpSp>
      <p:grpSp>
        <p:nvGrpSpPr>
          <p:cNvPr id="79" name="Group 92"/>
          <p:cNvGrpSpPr>
            <a:grpSpLocks/>
          </p:cNvGrpSpPr>
          <p:nvPr/>
        </p:nvGrpSpPr>
        <p:grpSpPr bwMode="auto">
          <a:xfrm>
            <a:off x="6439218" y="3334067"/>
            <a:ext cx="3344862" cy="1509713"/>
            <a:chOff x="3125" y="1200"/>
            <a:chExt cx="2107" cy="951"/>
          </a:xfrm>
        </p:grpSpPr>
        <p:grpSp>
          <p:nvGrpSpPr>
            <p:cNvPr id="80" name="Group 24"/>
            <p:cNvGrpSpPr>
              <a:grpSpLocks/>
            </p:cNvGrpSpPr>
            <p:nvPr/>
          </p:nvGrpSpPr>
          <p:grpSpPr bwMode="auto">
            <a:xfrm>
              <a:off x="3125" y="1200"/>
              <a:ext cx="2107" cy="518"/>
              <a:chOff x="3125" y="1200"/>
              <a:chExt cx="2107" cy="518"/>
            </a:xfrm>
          </p:grpSpPr>
          <p:sp>
            <p:nvSpPr>
              <p:cNvPr id="82" name="AutoShape 25"/>
              <p:cNvSpPr>
                <a:spLocks noChangeAspect="1" noChangeArrowheads="1"/>
              </p:cNvSpPr>
              <p:nvPr/>
            </p:nvSpPr>
            <p:spPr bwMode="auto">
              <a:xfrm>
                <a:off x="4805" y="1548"/>
                <a:ext cx="69" cy="69"/>
              </a:xfrm>
              <a:prstGeom prst="diamond">
                <a:avLst/>
              </a:prstGeom>
              <a:solidFill>
                <a:srgbClr val="FF99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3" name="AutoShape 26"/>
              <p:cNvSpPr>
                <a:spLocks noChangeAspect="1" noChangeArrowheads="1"/>
              </p:cNvSpPr>
              <p:nvPr/>
            </p:nvSpPr>
            <p:spPr bwMode="auto">
              <a:xfrm>
                <a:off x="4603" y="1638"/>
                <a:ext cx="69" cy="69"/>
              </a:xfrm>
              <a:prstGeom prst="diamond">
                <a:avLst/>
              </a:prstGeom>
              <a:solidFill>
                <a:srgbClr val="FF99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4" name="AutoShape 27"/>
              <p:cNvSpPr>
                <a:spLocks noChangeAspect="1" noChangeArrowheads="1"/>
              </p:cNvSpPr>
              <p:nvPr/>
            </p:nvSpPr>
            <p:spPr bwMode="auto">
              <a:xfrm>
                <a:off x="4726" y="1649"/>
                <a:ext cx="69" cy="69"/>
              </a:xfrm>
              <a:prstGeom prst="diamond">
                <a:avLst/>
              </a:prstGeom>
              <a:solidFill>
                <a:srgbClr val="FF99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5" name="AutoShape 28"/>
              <p:cNvSpPr>
                <a:spLocks noChangeAspect="1" noChangeArrowheads="1"/>
              </p:cNvSpPr>
              <p:nvPr/>
            </p:nvSpPr>
            <p:spPr bwMode="auto">
              <a:xfrm>
                <a:off x="4682" y="1559"/>
                <a:ext cx="68" cy="69"/>
              </a:xfrm>
              <a:prstGeom prst="diamond">
                <a:avLst/>
              </a:prstGeom>
              <a:solidFill>
                <a:srgbClr val="FF99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6" name="AutoShape 29"/>
              <p:cNvSpPr>
                <a:spLocks noChangeAspect="1" noChangeArrowheads="1"/>
              </p:cNvSpPr>
              <p:nvPr/>
            </p:nvSpPr>
            <p:spPr bwMode="auto">
              <a:xfrm>
                <a:off x="4614" y="1346"/>
                <a:ext cx="69" cy="69"/>
              </a:xfrm>
              <a:prstGeom prst="star5">
                <a:avLst/>
              </a:prstGeom>
              <a:solidFill>
                <a:schemeClr val="accent1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>
                  <a:ea typeface="+mn-ea"/>
                </a:endParaRPr>
              </a:p>
            </p:txBody>
          </p:sp>
          <p:sp>
            <p:nvSpPr>
              <p:cNvPr id="87" name="AutoShape 30"/>
              <p:cNvSpPr>
                <a:spLocks noChangeAspect="1" noChangeArrowheads="1"/>
              </p:cNvSpPr>
              <p:nvPr/>
            </p:nvSpPr>
            <p:spPr bwMode="auto">
              <a:xfrm>
                <a:off x="4480" y="1301"/>
                <a:ext cx="69" cy="69"/>
              </a:xfrm>
              <a:prstGeom prst="star5">
                <a:avLst/>
              </a:prstGeom>
              <a:solidFill>
                <a:schemeClr val="accent1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>
                  <a:ea typeface="+mn-ea"/>
                </a:endParaRPr>
              </a:p>
            </p:txBody>
          </p:sp>
          <p:sp>
            <p:nvSpPr>
              <p:cNvPr id="88" name="AutoShape 31"/>
              <p:cNvSpPr>
                <a:spLocks noChangeAspect="1" noChangeArrowheads="1"/>
              </p:cNvSpPr>
              <p:nvPr/>
            </p:nvSpPr>
            <p:spPr bwMode="auto">
              <a:xfrm>
                <a:off x="4547" y="1200"/>
                <a:ext cx="69" cy="69"/>
              </a:xfrm>
              <a:prstGeom prst="star5">
                <a:avLst/>
              </a:prstGeom>
              <a:solidFill>
                <a:schemeClr val="accent1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>
                  <a:ea typeface="+mn-ea"/>
                </a:endParaRPr>
              </a:p>
            </p:txBody>
          </p:sp>
          <p:sp>
            <p:nvSpPr>
              <p:cNvPr id="89" name="Rectangle 32"/>
              <p:cNvSpPr>
                <a:spLocks noChangeAspect="1" noChangeArrowheads="1"/>
              </p:cNvSpPr>
              <p:nvPr/>
            </p:nvSpPr>
            <p:spPr bwMode="auto">
              <a:xfrm>
                <a:off x="4984" y="1537"/>
                <a:ext cx="69" cy="69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0" name="Rectangle 33"/>
              <p:cNvSpPr>
                <a:spLocks noChangeAspect="1" noChangeArrowheads="1"/>
              </p:cNvSpPr>
              <p:nvPr/>
            </p:nvSpPr>
            <p:spPr bwMode="auto">
              <a:xfrm>
                <a:off x="5163" y="1458"/>
                <a:ext cx="69" cy="69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1" name="Rectangle 34"/>
              <p:cNvSpPr>
                <a:spLocks noChangeAspect="1" noChangeArrowheads="1"/>
              </p:cNvSpPr>
              <p:nvPr/>
            </p:nvSpPr>
            <p:spPr bwMode="auto">
              <a:xfrm>
                <a:off x="4984" y="1391"/>
                <a:ext cx="69" cy="69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2" name="AutoShape 35"/>
              <p:cNvSpPr>
                <a:spLocks noChangeAspect="1" noChangeArrowheads="1"/>
              </p:cNvSpPr>
              <p:nvPr/>
            </p:nvSpPr>
            <p:spPr bwMode="auto">
              <a:xfrm flipV="1">
                <a:off x="3450" y="1301"/>
                <a:ext cx="69" cy="69"/>
              </a:xfrm>
              <a:prstGeom prst="star4">
                <a:avLst>
                  <a:gd name="adj" fmla="val 12500"/>
                </a:avLst>
              </a:prstGeom>
              <a:solidFill>
                <a:srgbClr val="FF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3" name="AutoShape 36"/>
              <p:cNvSpPr>
                <a:spLocks noChangeAspect="1" noChangeArrowheads="1"/>
              </p:cNvSpPr>
              <p:nvPr/>
            </p:nvSpPr>
            <p:spPr bwMode="auto">
              <a:xfrm flipV="1">
                <a:off x="3248" y="1211"/>
                <a:ext cx="69" cy="69"/>
              </a:xfrm>
              <a:prstGeom prst="star4">
                <a:avLst>
                  <a:gd name="adj" fmla="val 12500"/>
                </a:avLst>
              </a:prstGeom>
              <a:solidFill>
                <a:srgbClr val="FF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4" name="AutoShape 37"/>
              <p:cNvSpPr>
                <a:spLocks noChangeAspect="1" noChangeArrowheads="1"/>
              </p:cNvSpPr>
              <p:nvPr/>
            </p:nvSpPr>
            <p:spPr bwMode="auto">
              <a:xfrm flipV="1">
                <a:off x="3371" y="1200"/>
                <a:ext cx="69" cy="69"/>
              </a:xfrm>
              <a:prstGeom prst="star4">
                <a:avLst>
                  <a:gd name="adj" fmla="val 12500"/>
                </a:avLst>
              </a:prstGeom>
              <a:solidFill>
                <a:srgbClr val="FF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5" name="AutoShape 38"/>
              <p:cNvSpPr>
                <a:spLocks noChangeAspect="1" noChangeArrowheads="1"/>
              </p:cNvSpPr>
              <p:nvPr/>
            </p:nvSpPr>
            <p:spPr bwMode="auto">
              <a:xfrm flipV="1">
                <a:off x="3327" y="1290"/>
                <a:ext cx="68" cy="69"/>
              </a:xfrm>
              <a:prstGeom prst="star4">
                <a:avLst>
                  <a:gd name="adj" fmla="val 12500"/>
                </a:avLst>
              </a:prstGeom>
              <a:solidFill>
                <a:srgbClr val="FF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6" name="AutoShape 39"/>
              <p:cNvSpPr>
                <a:spLocks noChangeAspect="1" noChangeArrowheads="1"/>
              </p:cNvSpPr>
              <p:nvPr/>
            </p:nvSpPr>
            <p:spPr bwMode="auto">
              <a:xfrm flipV="1">
                <a:off x="3259" y="1503"/>
                <a:ext cx="69" cy="69"/>
              </a:xfrm>
              <a:prstGeom prst="triangle">
                <a:avLst>
                  <a:gd name="adj" fmla="val 50000"/>
                </a:avLst>
              </a:prstGeom>
              <a:solidFill>
                <a:srgbClr val="00FF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7" name="AutoShape 40"/>
              <p:cNvSpPr>
                <a:spLocks noChangeAspect="1" noChangeArrowheads="1"/>
              </p:cNvSpPr>
              <p:nvPr/>
            </p:nvSpPr>
            <p:spPr bwMode="auto">
              <a:xfrm flipV="1">
                <a:off x="3125" y="1548"/>
                <a:ext cx="69" cy="69"/>
              </a:xfrm>
              <a:prstGeom prst="triangle">
                <a:avLst>
                  <a:gd name="adj" fmla="val 50000"/>
                </a:avLst>
              </a:prstGeom>
              <a:solidFill>
                <a:srgbClr val="00FF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8" name="AutoShape 41"/>
              <p:cNvSpPr>
                <a:spLocks noChangeAspect="1" noChangeArrowheads="1"/>
              </p:cNvSpPr>
              <p:nvPr/>
            </p:nvSpPr>
            <p:spPr bwMode="auto">
              <a:xfrm flipV="1">
                <a:off x="3192" y="1649"/>
                <a:ext cx="69" cy="69"/>
              </a:xfrm>
              <a:prstGeom prst="triangle">
                <a:avLst>
                  <a:gd name="adj" fmla="val 50000"/>
                </a:avLst>
              </a:prstGeom>
              <a:solidFill>
                <a:srgbClr val="00FF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9" name="Oval 42"/>
              <p:cNvSpPr>
                <a:spLocks noChangeAspect="1" noChangeArrowheads="1"/>
              </p:cNvSpPr>
              <p:nvPr/>
            </p:nvSpPr>
            <p:spPr bwMode="auto">
              <a:xfrm flipV="1">
                <a:off x="3629" y="1312"/>
                <a:ext cx="69" cy="69"/>
              </a:xfrm>
              <a:prstGeom prst="ellipse">
                <a:avLst/>
              </a:prstGeom>
              <a:solidFill>
                <a:srgbClr val="00FF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0" name="Oval 43"/>
              <p:cNvSpPr>
                <a:spLocks noChangeAspect="1" noChangeArrowheads="1"/>
              </p:cNvSpPr>
              <p:nvPr/>
            </p:nvSpPr>
            <p:spPr bwMode="auto">
              <a:xfrm flipV="1">
                <a:off x="3808" y="1391"/>
                <a:ext cx="69" cy="69"/>
              </a:xfrm>
              <a:prstGeom prst="ellipse">
                <a:avLst/>
              </a:prstGeom>
              <a:solidFill>
                <a:srgbClr val="00FF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1" name="Oval 44"/>
              <p:cNvSpPr>
                <a:spLocks noChangeAspect="1" noChangeArrowheads="1"/>
              </p:cNvSpPr>
              <p:nvPr/>
            </p:nvSpPr>
            <p:spPr bwMode="auto">
              <a:xfrm flipV="1">
                <a:off x="3629" y="1458"/>
                <a:ext cx="69" cy="69"/>
              </a:xfrm>
              <a:prstGeom prst="ellipse">
                <a:avLst/>
              </a:prstGeom>
              <a:solidFill>
                <a:srgbClr val="00FF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81" name="Rectangle 90"/>
            <p:cNvSpPr>
              <a:spLocks noChangeArrowheads="1"/>
            </p:cNvSpPr>
            <p:nvPr/>
          </p:nvSpPr>
          <p:spPr bwMode="auto">
            <a:xfrm>
              <a:off x="3413" y="1920"/>
              <a:ext cx="144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dirty="0">
                  <a:cs typeface="Times New Roman" charset="0"/>
                </a:rPr>
                <a:t>Six Clusters</a:t>
              </a:r>
              <a:r>
                <a:rPr lang="en-US" altLang="zh-CN" sz="1600" dirty="0">
                  <a:latin typeface="Times New Roman" charset="0"/>
                </a:rPr>
                <a:t> </a:t>
              </a:r>
            </a:p>
          </p:txBody>
        </p:sp>
      </p:grp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1B15F9F-0B69-75D7-D0FC-7CE283BD34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222C5-DF54-4BD7-B776-8C19CDAF53BB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1019029"/>
      </p:ext>
    </p:extLst>
  </p:cSld>
  <p:clrMapOvr>
    <a:masterClrMapping/>
  </p:clrMapOvr>
</p:sld>
</file>

<file path=ppt/theme/theme1.xml><?xml version="1.0" encoding="utf-8"?>
<a:theme xmlns:a="http://schemas.openxmlformats.org/drawingml/2006/main" name="主题1">
  <a:themeElements>
    <a:clrScheme name="论文蓝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365FAA"/>
      </a:accent1>
      <a:accent2>
        <a:srgbClr val="4472C4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论文">
      <a:majorFont>
        <a:latin typeface="微软雅黑"/>
        <a:ea typeface="微软雅黑"/>
        <a:cs typeface=""/>
      </a:majorFont>
      <a:minorFont>
        <a:latin typeface="微软雅黑 Light"/>
        <a:ea typeface="微软雅黑 Light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主题1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29551</TotalTime>
  <Words>4999</Words>
  <Application>Microsoft Office PowerPoint</Application>
  <PresentationFormat>宽屏</PresentationFormat>
  <Paragraphs>650</Paragraphs>
  <Slides>78</Slides>
  <Notes>72</Notes>
  <HiddenSlides>0</HiddenSlides>
  <MMClips>0</MMClips>
  <ScaleCrop>false</ScaleCrop>
  <HeadingPairs>
    <vt:vector size="8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3</vt:i4>
      </vt:variant>
      <vt:variant>
        <vt:lpstr>嵌入 OLE 服务器</vt:lpstr>
      </vt:variant>
      <vt:variant>
        <vt:i4>3</vt:i4>
      </vt:variant>
      <vt:variant>
        <vt:lpstr>幻灯片标题</vt:lpstr>
      </vt:variant>
      <vt:variant>
        <vt:i4>78</vt:i4>
      </vt:variant>
    </vt:vector>
  </HeadingPairs>
  <TitlesOfParts>
    <vt:vector size="94" baseType="lpstr">
      <vt:lpstr>华文楷体</vt:lpstr>
      <vt:lpstr>楷体</vt:lpstr>
      <vt:lpstr>微软雅黑</vt:lpstr>
      <vt:lpstr>微软雅黑 Light</vt:lpstr>
      <vt:lpstr>Arial</vt:lpstr>
      <vt:lpstr>Calibri</vt:lpstr>
      <vt:lpstr>Calibri Light</vt:lpstr>
      <vt:lpstr>Cambria Math</vt:lpstr>
      <vt:lpstr>Symbol</vt:lpstr>
      <vt:lpstr>Times New Roman</vt:lpstr>
      <vt:lpstr>主题1</vt:lpstr>
      <vt:lpstr>Office 主题</vt:lpstr>
      <vt:lpstr>1_主题1</vt:lpstr>
      <vt:lpstr>Bitmap Image</vt:lpstr>
      <vt:lpstr>公式</vt:lpstr>
      <vt:lpstr>Equation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优品PPT</dc:creator>
  <cp:keywords>http:/www.ypppt.com</cp:keywords>
  <dc:description>http://www.ypppt.com/</dc:description>
  <cp:lastModifiedBy>向南 何</cp:lastModifiedBy>
  <cp:revision>2981</cp:revision>
  <dcterms:created xsi:type="dcterms:W3CDTF">2015-11-20T05:54:00Z</dcterms:created>
  <dcterms:modified xsi:type="dcterms:W3CDTF">2024-11-04T05:24:56Z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2052-10.1.0.6490</vt:lpwstr>
  </property>
</Properties>
</file>